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5" r:id="rId3"/>
    <p:sldId id="322" r:id="rId4"/>
    <p:sldId id="328" r:id="rId5"/>
    <p:sldId id="259" r:id="rId6"/>
    <p:sldId id="260" r:id="rId7"/>
    <p:sldId id="323" r:id="rId8"/>
    <p:sldId id="325" r:id="rId9"/>
    <p:sldId id="330" r:id="rId10"/>
    <p:sldId id="331" r:id="rId11"/>
    <p:sldId id="332" r:id="rId12"/>
    <p:sldId id="333" r:id="rId13"/>
    <p:sldId id="335" r:id="rId14"/>
    <p:sldId id="336" r:id="rId15"/>
    <p:sldId id="337" r:id="rId16"/>
    <p:sldId id="338" r:id="rId17"/>
    <p:sldId id="339" r:id="rId18"/>
    <p:sldId id="340" r:id="rId19"/>
    <p:sldId id="341" r:id="rId20"/>
    <p:sldId id="343" r:id="rId21"/>
    <p:sldId id="342" r:id="rId22"/>
    <p:sldId id="297" r:id="rId23"/>
    <p:sldId id="299" r:id="rId24"/>
    <p:sldId id="320" r:id="rId25"/>
    <p:sldId id="302" r:id="rId26"/>
    <p:sldId id="303" r:id="rId27"/>
    <p:sldId id="309" r:id="rId28"/>
    <p:sldId id="310" r:id="rId29"/>
    <p:sldId id="311" r:id="rId30"/>
    <p:sldId id="307" r:id="rId31"/>
    <p:sldId id="312" r:id="rId32"/>
    <p:sldId id="313" r:id="rId33"/>
    <p:sldId id="314" r:id="rId34"/>
    <p:sldId id="316"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0FAC3-2D52-48F0-9EB8-F294E8289FAD}" type="datetimeFigureOut">
              <a:rPr lang="en-IN" smtClean="0"/>
              <a:t>24-12-2024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2514E-8C4D-4742-BF68-05D48EDDE0AD}" type="slidenum">
              <a:rPr lang="en-IN" smtClean="0"/>
              <a:t>‹#›</a:t>
            </a:fld>
            <a:endParaRPr lang="en-IN"/>
          </a:p>
        </p:txBody>
      </p:sp>
    </p:spTree>
    <p:extLst>
      <p:ext uri="{BB962C8B-B14F-4D97-AF65-F5344CB8AC3E}">
        <p14:creationId xmlns:p14="http://schemas.microsoft.com/office/powerpoint/2010/main" val="246085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F1A38F9-6517-424D-A7DF-41D74265F61D}" type="datetime1">
              <a:rPr lang="en-IN" smtClean="0"/>
              <a:t>24-12-2024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9CC5D1-9F66-42ED-B666-8221AE192431}" type="slidenum">
              <a:rPr lang="en-IN" smtClean="0"/>
              <a:t>‹#›</a:t>
            </a:fld>
            <a:endParaRPr lang="en-IN"/>
          </a:p>
        </p:txBody>
      </p:sp>
    </p:spTree>
    <p:extLst>
      <p:ext uri="{BB962C8B-B14F-4D97-AF65-F5344CB8AC3E}">
        <p14:creationId xmlns:p14="http://schemas.microsoft.com/office/powerpoint/2010/main" val="176719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4D6BAB1-8CC9-4AED-88DE-2D1314F1534F}" type="datetime1">
              <a:rPr lang="en-IN" smtClean="0"/>
              <a:t>24-12-2024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9CC5D1-9F66-42ED-B666-8221AE192431}" type="slidenum">
              <a:rPr lang="en-IN" smtClean="0"/>
              <a:t>‹#›</a:t>
            </a:fld>
            <a:endParaRPr lang="en-IN"/>
          </a:p>
        </p:txBody>
      </p:sp>
    </p:spTree>
    <p:extLst>
      <p:ext uri="{BB962C8B-B14F-4D97-AF65-F5344CB8AC3E}">
        <p14:creationId xmlns:p14="http://schemas.microsoft.com/office/powerpoint/2010/main" val="3017097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4EDFF61-245A-4BD4-93DF-4B49D785C2D6}" type="datetime1">
              <a:rPr lang="en-IN" smtClean="0"/>
              <a:t>24-12-2024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9CC5D1-9F66-42ED-B666-8221AE192431}" type="slidenum">
              <a:rPr lang="en-IN" smtClean="0"/>
              <a:t>‹#›</a:t>
            </a:fld>
            <a:endParaRPr lang="en-IN"/>
          </a:p>
        </p:txBody>
      </p:sp>
    </p:spTree>
    <p:extLst>
      <p:ext uri="{BB962C8B-B14F-4D97-AF65-F5344CB8AC3E}">
        <p14:creationId xmlns:p14="http://schemas.microsoft.com/office/powerpoint/2010/main" val="1401408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9CC5D1-9F66-42ED-B666-8221AE192431}" type="slidenum">
              <a:rPr lang="en-IN" smtClean="0"/>
              <a:t>‹#›</a:t>
            </a:fld>
            <a:endParaRPr lang="en-IN"/>
          </a:p>
        </p:txBody>
      </p:sp>
    </p:spTree>
    <p:extLst>
      <p:ext uri="{BB962C8B-B14F-4D97-AF65-F5344CB8AC3E}">
        <p14:creationId xmlns:p14="http://schemas.microsoft.com/office/powerpoint/2010/main" val="61721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CECBB6-4A88-4377-8B81-819C22314D71}" type="datetime1">
              <a:rPr lang="en-IN" smtClean="0"/>
              <a:t>24-12-2024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C9CC5D1-9F66-42ED-B666-8221AE192431}" type="slidenum">
              <a:rPr lang="en-IN" smtClean="0"/>
              <a:t>‹#›</a:t>
            </a:fld>
            <a:endParaRPr lang="en-IN"/>
          </a:p>
        </p:txBody>
      </p:sp>
    </p:spTree>
    <p:extLst>
      <p:ext uri="{BB962C8B-B14F-4D97-AF65-F5344CB8AC3E}">
        <p14:creationId xmlns:p14="http://schemas.microsoft.com/office/powerpoint/2010/main" val="209826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95F2D1E-3734-42D1-A98F-6BF6C2247B9B}" type="datetime1">
              <a:rPr lang="en-IN" smtClean="0"/>
              <a:t>24-12-2024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9CC5D1-9F66-42ED-B666-8221AE192431}" type="slidenum">
              <a:rPr lang="en-IN" smtClean="0"/>
              <a:t>‹#›</a:t>
            </a:fld>
            <a:endParaRPr lang="en-IN"/>
          </a:p>
        </p:txBody>
      </p:sp>
    </p:spTree>
    <p:extLst>
      <p:ext uri="{BB962C8B-B14F-4D97-AF65-F5344CB8AC3E}">
        <p14:creationId xmlns:p14="http://schemas.microsoft.com/office/powerpoint/2010/main" val="531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A3794B3-C208-4C4B-9EE2-CF4131C6E19B}" type="datetime1">
              <a:rPr lang="en-IN" smtClean="0"/>
              <a:t>24-12-2024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C9CC5D1-9F66-42ED-B666-8221AE192431}" type="slidenum">
              <a:rPr lang="en-IN" smtClean="0"/>
              <a:t>‹#›</a:t>
            </a:fld>
            <a:endParaRPr lang="en-IN"/>
          </a:p>
        </p:txBody>
      </p:sp>
    </p:spTree>
    <p:extLst>
      <p:ext uri="{BB962C8B-B14F-4D97-AF65-F5344CB8AC3E}">
        <p14:creationId xmlns:p14="http://schemas.microsoft.com/office/powerpoint/2010/main" val="83024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596FD1D-4A32-45F7-B86E-2ED6F2A8765E}" type="datetime1">
              <a:rPr lang="en-IN" smtClean="0"/>
              <a:t>24-12-2024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C9CC5D1-9F66-42ED-B666-8221AE192431}" type="slidenum">
              <a:rPr lang="en-IN" smtClean="0"/>
              <a:t>‹#›</a:t>
            </a:fld>
            <a:endParaRPr lang="en-IN"/>
          </a:p>
        </p:txBody>
      </p:sp>
    </p:spTree>
    <p:extLst>
      <p:ext uri="{BB962C8B-B14F-4D97-AF65-F5344CB8AC3E}">
        <p14:creationId xmlns:p14="http://schemas.microsoft.com/office/powerpoint/2010/main" val="66502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9C18B-0713-4763-A0E6-8339C394D0CF}" type="datetime1">
              <a:rPr lang="en-IN" smtClean="0"/>
              <a:t>24-12-2024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C9CC5D1-9F66-42ED-B666-8221AE192431}" type="slidenum">
              <a:rPr lang="en-IN" smtClean="0"/>
              <a:t>‹#›</a:t>
            </a:fld>
            <a:endParaRPr lang="en-IN"/>
          </a:p>
        </p:txBody>
      </p:sp>
    </p:spTree>
    <p:extLst>
      <p:ext uri="{BB962C8B-B14F-4D97-AF65-F5344CB8AC3E}">
        <p14:creationId xmlns:p14="http://schemas.microsoft.com/office/powerpoint/2010/main" val="96468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3BDE36-0CBE-421E-99A8-DF43D2E23536}" type="datetime1">
              <a:rPr lang="en-IN" smtClean="0"/>
              <a:t>24-12-2024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9CC5D1-9F66-42ED-B666-8221AE192431}" type="slidenum">
              <a:rPr lang="en-IN" smtClean="0"/>
              <a:t>‹#›</a:t>
            </a:fld>
            <a:endParaRPr lang="en-IN"/>
          </a:p>
        </p:txBody>
      </p:sp>
    </p:spTree>
    <p:extLst>
      <p:ext uri="{BB962C8B-B14F-4D97-AF65-F5344CB8AC3E}">
        <p14:creationId xmlns:p14="http://schemas.microsoft.com/office/powerpoint/2010/main" val="324844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F627339-1D61-4751-A95E-FC7A3FCF8406}" type="datetime1">
              <a:rPr lang="en-IN" smtClean="0"/>
              <a:t>24-12-2024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C9CC5D1-9F66-42ED-B666-8221AE192431}" type="slidenum">
              <a:rPr lang="en-IN" smtClean="0"/>
              <a:t>‹#›</a:t>
            </a:fld>
            <a:endParaRPr lang="en-IN"/>
          </a:p>
        </p:txBody>
      </p:sp>
    </p:spTree>
    <p:extLst>
      <p:ext uri="{BB962C8B-B14F-4D97-AF65-F5344CB8AC3E}">
        <p14:creationId xmlns:p14="http://schemas.microsoft.com/office/powerpoint/2010/main" val="221040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23604-95E4-40CE-8D7F-663265294042}" type="datetime1">
              <a:rPr lang="en-IN" smtClean="0"/>
              <a:t>24-12-2024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CC5D1-9F66-42ED-B666-8221AE192431}" type="slidenum">
              <a:rPr lang="en-IN" smtClean="0"/>
              <a:t>‹#›</a:t>
            </a:fld>
            <a:endParaRPr lang="en-IN"/>
          </a:p>
        </p:txBody>
      </p:sp>
    </p:spTree>
    <p:extLst>
      <p:ext uri="{BB962C8B-B14F-4D97-AF65-F5344CB8AC3E}">
        <p14:creationId xmlns:p14="http://schemas.microsoft.com/office/powerpoint/2010/main" val="991531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jpe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_bookmark2"/><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3006" y="425678"/>
            <a:ext cx="9109165" cy="2300105"/>
          </a:xfrm>
        </p:spPr>
        <p:txBody>
          <a:bodyPr>
            <a:normAutofit/>
          </a:bodyPr>
          <a:lstStyle/>
          <a:p>
            <a:r>
              <a:rPr lang="en-US" sz="4400" dirty="0" smtClean="0"/>
              <a:t>Improper Waste Disposal and its impact on Environment and Health</a:t>
            </a:r>
            <a:r>
              <a:rPr lang="en-US" sz="4400" dirty="0" smtClean="0"/>
              <a:t>.</a:t>
            </a:r>
            <a:r>
              <a:rPr lang="en-US" dirty="0" smtClean="0"/>
              <a:t> </a:t>
            </a:r>
            <a:endParaRPr lang="en-IN" dirty="0"/>
          </a:p>
        </p:txBody>
      </p:sp>
      <p:sp>
        <p:nvSpPr>
          <p:cNvPr id="3" name="Subtitle 2"/>
          <p:cNvSpPr>
            <a:spLocks noGrp="1"/>
          </p:cNvSpPr>
          <p:nvPr>
            <p:ph type="subTitle" idx="1"/>
          </p:nvPr>
        </p:nvSpPr>
        <p:spPr/>
        <p:txBody>
          <a:bodyPr>
            <a:normAutofit lnSpcReduction="10000"/>
          </a:bodyPr>
          <a:lstStyle/>
          <a:p>
            <a:r>
              <a:rPr lang="en-US" dirty="0" err="1" smtClean="0"/>
              <a:t>Dr</a:t>
            </a:r>
            <a:r>
              <a:rPr lang="en-US" dirty="0" smtClean="0"/>
              <a:t> </a:t>
            </a:r>
            <a:r>
              <a:rPr lang="en-US" dirty="0" err="1" smtClean="0"/>
              <a:t>Aruna</a:t>
            </a:r>
            <a:r>
              <a:rPr lang="en-US" dirty="0" smtClean="0"/>
              <a:t> Sao</a:t>
            </a:r>
          </a:p>
          <a:p>
            <a:r>
              <a:rPr lang="en-US" dirty="0" err="1" smtClean="0"/>
              <a:t>Asst</a:t>
            </a:r>
            <a:r>
              <a:rPr lang="en-US" dirty="0" smtClean="0"/>
              <a:t> Professor, Chemistry</a:t>
            </a:r>
          </a:p>
          <a:p>
            <a:r>
              <a:rPr lang="en-US" dirty="0" smtClean="0"/>
              <a:t>S D N </a:t>
            </a:r>
            <a:r>
              <a:rPr lang="en-US" dirty="0" err="1" smtClean="0"/>
              <a:t>Govt</a:t>
            </a:r>
            <a:r>
              <a:rPr lang="en-US" dirty="0" smtClean="0"/>
              <a:t> College, </a:t>
            </a:r>
            <a:r>
              <a:rPr lang="en-US" dirty="0" err="1" smtClean="0"/>
              <a:t>Arjunda</a:t>
            </a:r>
            <a:endParaRPr lang="en-US" dirty="0" smtClean="0"/>
          </a:p>
          <a:p>
            <a:r>
              <a:rPr lang="en-US" dirty="0" err="1" smtClean="0"/>
              <a:t>Asst</a:t>
            </a:r>
            <a:r>
              <a:rPr lang="en-US" dirty="0" smtClean="0"/>
              <a:t> Professor</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91" y="113211"/>
            <a:ext cx="1436915" cy="1306286"/>
          </a:xfrm>
          <a:prstGeom prst="rect">
            <a:avLst/>
          </a:prstGeom>
        </p:spPr>
      </p:pic>
      <p:sp>
        <p:nvSpPr>
          <p:cNvPr id="5" name="Date Placeholder 4"/>
          <p:cNvSpPr>
            <a:spLocks noGrp="1"/>
          </p:cNvSpPr>
          <p:nvPr>
            <p:ph type="dt" sz="half" idx="10"/>
          </p:nvPr>
        </p:nvSpPr>
        <p:spPr/>
        <p:txBody>
          <a:bodyPr/>
          <a:lstStyle/>
          <a:p>
            <a:fld id="{0D80256E-8B8B-4041-8461-B6B156F6AB1E}" type="datetime1">
              <a:rPr lang="en-IN" smtClean="0"/>
              <a:t>24-12-2024</a:t>
            </a:fld>
            <a:endParaRPr lang="en-IN"/>
          </a:p>
        </p:txBody>
      </p:sp>
    </p:spTree>
    <p:extLst>
      <p:ext uri="{BB962C8B-B14F-4D97-AF65-F5344CB8AC3E}">
        <p14:creationId xmlns:p14="http://schemas.microsoft.com/office/powerpoint/2010/main" val="4081771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6040"/>
          </a:xfrm>
        </p:spPr>
        <p:txBody>
          <a:bodyPr/>
          <a:lstStyle/>
          <a:p>
            <a:r>
              <a:rPr lang="en-US" dirty="0" smtClean="0"/>
              <a:t>Sources of E Waste</a:t>
            </a:r>
            <a:endParaRPr lang="en-IN" dirty="0"/>
          </a:p>
        </p:txBody>
      </p:sp>
      <p:sp>
        <p:nvSpPr>
          <p:cNvPr id="3" name="Content Placeholder 2"/>
          <p:cNvSpPr>
            <a:spLocks noGrp="1"/>
          </p:cNvSpPr>
          <p:nvPr>
            <p:ph idx="1"/>
          </p:nvPr>
        </p:nvSpPr>
        <p:spPr>
          <a:xfrm>
            <a:off x="5320224" y="1694363"/>
            <a:ext cx="6306968" cy="4351338"/>
          </a:xfrm>
        </p:spPr>
        <p:txBody>
          <a:bodyPr>
            <a:normAutofit/>
          </a:bodyPr>
          <a:lstStyle/>
          <a:p>
            <a:r>
              <a:rPr lang="en-US" sz="2400" dirty="0" smtClean="0"/>
              <a:t>Business sector </a:t>
            </a:r>
            <a:r>
              <a:rPr lang="en-US" sz="2400" dirty="0"/>
              <a:t>consists of government departments, public and private sectors, MNCs, </a:t>
            </a:r>
            <a:r>
              <a:rPr lang="en-US" sz="2400" dirty="0" smtClean="0"/>
              <a:t>etc. This </a:t>
            </a:r>
            <a:r>
              <a:rPr lang="en-US" sz="2400" dirty="0"/>
              <a:t>sector is the main benefactor for the E‐ waste production. </a:t>
            </a:r>
            <a:endParaRPr lang="en-US" sz="2400" dirty="0" smtClean="0"/>
          </a:p>
          <a:p>
            <a:r>
              <a:rPr lang="en-US" sz="2400" dirty="0" smtClean="0"/>
              <a:t>As </a:t>
            </a:r>
            <a:r>
              <a:rPr lang="en-US" sz="2400" dirty="0"/>
              <a:t>per the survey, they are subjected to around 79% of total installed PC’s which is the highest in all the sectors</a:t>
            </a:r>
            <a:r>
              <a:rPr lang="en-US" sz="2400" dirty="0" smtClean="0"/>
              <a:t>.</a:t>
            </a:r>
          </a:p>
          <a:p>
            <a:r>
              <a:rPr lang="en-US" sz="2400" dirty="0"/>
              <a:t>around 1050 million </a:t>
            </a:r>
            <a:r>
              <a:rPr lang="en-US" sz="2400" dirty="0" err="1"/>
              <a:t>tonnes</a:t>
            </a:r>
            <a:r>
              <a:rPr lang="en-US" sz="2400" dirty="0"/>
              <a:t> of these peripheral devices being trashed every year</a:t>
            </a:r>
            <a:r>
              <a:rPr lang="en-US" sz="2400" dirty="0" smtClean="0"/>
              <a:t> ( </a:t>
            </a:r>
            <a:r>
              <a:rPr lang="en-US" sz="2400" dirty="0"/>
              <a:t>IC chips, motherboards, cathode ray tubes (CRTs</a:t>
            </a:r>
            <a:r>
              <a:rPr lang="en-US" sz="2400" dirty="0" smtClean="0"/>
              <a:t>) </a:t>
            </a:r>
            <a:r>
              <a:rPr lang="en-US" sz="2400" dirty="0" err="1" smtClean="0"/>
              <a:t>etc</a:t>
            </a:r>
            <a:r>
              <a:rPr lang="en-US" sz="2400" dirty="0" smtClean="0"/>
              <a:t>, )</a:t>
            </a:r>
            <a:endParaRPr lang="en-IN" sz="2400" dirty="0"/>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grpSp>
        <p:nvGrpSpPr>
          <p:cNvPr id="6" name="Group 5"/>
          <p:cNvGrpSpPr>
            <a:grpSpLocks/>
          </p:cNvGrpSpPr>
          <p:nvPr/>
        </p:nvGrpSpPr>
        <p:grpSpPr>
          <a:xfrm>
            <a:off x="273607" y="1881913"/>
            <a:ext cx="4450080" cy="1949495"/>
            <a:chOff x="0" y="0"/>
            <a:chExt cx="5410631" cy="1688388"/>
          </a:xfrm>
        </p:grpSpPr>
        <p:pic>
          <p:nvPicPr>
            <p:cNvPr id="7" name="Image 307"/>
            <p:cNvPicPr/>
            <p:nvPr/>
          </p:nvPicPr>
          <p:blipFill>
            <a:blip r:embed="rId2" cstate="print"/>
            <a:stretch>
              <a:fillRect/>
            </a:stretch>
          </p:blipFill>
          <p:spPr>
            <a:xfrm>
              <a:off x="0" y="0"/>
              <a:ext cx="5410631" cy="1688388"/>
            </a:xfrm>
            <a:prstGeom prst="rect">
              <a:avLst/>
            </a:prstGeom>
          </p:spPr>
        </p:pic>
        <p:pic>
          <p:nvPicPr>
            <p:cNvPr id="8" name="Image 308"/>
            <p:cNvPicPr/>
            <p:nvPr/>
          </p:nvPicPr>
          <p:blipFill>
            <a:blip r:embed="rId3" cstate="print"/>
            <a:stretch>
              <a:fillRect/>
            </a:stretch>
          </p:blipFill>
          <p:spPr>
            <a:xfrm>
              <a:off x="832523" y="981202"/>
              <a:ext cx="216962" cy="86283"/>
            </a:xfrm>
            <a:prstGeom prst="rect">
              <a:avLst/>
            </a:prstGeom>
          </p:spPr>
        </p:pic>
        <p:pic>
          <p:nvPicPr>
            <p:cNvPr id="9" name="Image 309"/>
            <p:cNvPicPr/>
            <p:nvPr/>
          </p:nvPicPr>
          <p:blipFill>
            <a:blip r:embed="rId4" cstate="print"/>
            <a:stretch>
              <a:fillRect/>
            </a:stretch>
          </p:blipFill>
          <p:spPr>
            <a:xfrm>
              <a:off x="331558" y="771677"/>
              <a:ext cx="212659" cy="86283"/>
            </a:xfrm>
            <a:prstGeom prst="rect">
              <a:avLst/>
            </a:prstGeom>
          </p:spPr>
        </p:pic>
        <p:pic>
          <p:nvPicPr>
            <p:cNvPr id="10" name="Image 310"/>
            <p:cNvPicPr/>
            <p:nvPr/>
          </p:nvPicPr>
          <p:blipFill>
            <a:blip r:embed="rId5" cstate="print"/>
            <a:stretch>
              <a:fillRect/>
            </a:stretch>
          </p:blipFill>
          <p:spPr>
            <a:xfrm>
              <a:off x="481596" y="565137"/>
              <a:ext cx="212721" cy="86283"/>
            </a:xfrm>
            <a:prstGeom prst="rect">
              <a:avLst/>
            </a:prstGeom>
          </p:spPr>
        </p:pic>
        <p:pic>
          <p:nvPicPr>
            <p:cNvPr id="11" name="Image 311"/>
            <p:cNvPicPr/>
            <p:nvPr/>
          </p:nvPicPr>
          <p:blipFill>
            <a:blip r:embed="rId6" cstate="print"/>
            <a:stretch>
              <a:fillRect/>
            </a:stretch>
          </p:blipFill>
          <p:spPr>
            <a:xfrm>
              <a:off x="1520634" y="271462"/>
              <a:ext cx="664349" cy="212432"/>
            </a:xfrm>
            <a:prstGeom prst="rect">
              <a:avLst/>
            </a:prstGeom>
          </p:spPr>
        </p:pic>
        <p:pic>
          <p:nvPicPr>
            <p:cNvPr id="12" name="Image 312"/>
            <p:cNvPicPr/>
            <p:nvPr/>
          </p:nvPicPr>
          <p:blipFill>
            <a:blip r:embed="rId7" cstate="print"/>
            <a:stretch>
              <a:fillRect/>
            </a:stretch>
          </p:blipFill>
          <p:spPr>
            <a:xfrm>
              <a:off x="1526413" y="549617"/>
              <a:ext cx="646353" cy="96647"/>
            </a:xfrm>
            <a:prstGeom prst="rect">
              <a:avLst/>
            </a:prstGeom>
          </p:spPr>
        </p:pic>
        <p:pic>
          <p:nvPicPr>
            <p:cNvPr id="13" name="Image 313"/>
            <p:cNvPicPr/>
            <p:nvPr/>
          </p:nvPicPr>
          <p:blipFill>
            <a:blip r:embed="rId8" cstate="print"/>
            <a:stretch>
              <a:fillRect/>
            </a:stretch>
          </p:blipFill>
          <p:spPr>
            <a:xfrm>
              <a:off x="1526425" y="732878"/>
              <a:ext cx="482117" cy="80708"/>
            </a:xfrm>
            <a:prstGeom prst="rect">
              <a:avLst/>
            </a:prstGeom>
          </p:spPr>
        </p:pic>
        <p:pic>
          <p:nvPicPr>
            <p:cNvPr id="14" name="Image 314"/>
            <p:cNvPicPr/>
            <p:nvPr/>
          </p:nvPicPr>
          <p:blipFill>
            <a:blip r:embed="rId9" cstate="print"/>
            <a:stretch>
              <a:fillRect/>
            </a:stretch>
          </p:blipFill>
          <p:spPr>
            <a:xfrm>
              <a:off x="1522920" y="1205420"/>
              <a:ext cx="391629" cy="80670"/>
            </a:xfrm>
            <a:prstGeom prst="rect">
              <a:avLst/>
            </a:prstGeom>
          </p:spPr>
        </p:pic>
        <p:sp>
          <p:nvSpPr>
            <p:cNvPr id="15" name="Graphic 315"/>
            <p:cNvSpPr/>
            <p:nvPr/>
          </p:nvSpPr>
          <p:spPr>
            <a:xfrm>
              <a:off x="1931936" y="1205420"/>
              <a:ext cx="9525" cy="80010"/>
            </a:xfrm>
            <a:custGeom>
              <a:avLst/>
              <a:gdLst/>
              <a:ahLst/>
              <a:cxnLst/>
              <a:rect l="l" t="t" r="r" b="b"/>
              <a:pathLst>
                <a:path w="9525" h="80010">
                  <a:moveTo>
                    <a:pt x="6349" y="0"/>
                  </a:moveTo>
                  <a:lnTo>
                    <a:pt x="1727" y="152"/>
                  </a:lnTo>
                  <a:lnTo>
                    <a:pt x="520" y="571"/>
                  </a:lnTo>
                  <a:lnTo>
                    <a:pt x="0" y="1219"/>
                  </a:lnTo>
                  <a:lnTo>
                    <a:pt x="0" y="78701"/>
                  </a:lnTo>
                  <a:lnTo>
                    <a:pt x="520" y="79311"/>
                  </a:lnTo>
                  <a:lnTo>
                    <a:pt x="2933" y="79883"/>
                  </a:lnTo>
                  <a:lnTo>
                    <a:pt x="7569" y="79730"/>
                  </a:lnTo>
                  <a:lnTo>
                    <a:pt x="8737" y="79311"/>
                  </a:lnTo>
                  <a:lnTo>
                    <a:pt x="9283" y="78701"/>
                  </a:lnTo>
                  <a:lnTo>
                    <a:pt x="9359" y="78143"/>
                  </a:lnTo>
                  <a:lnTo>
                    <a:pt x="9359" y="1485"/>
                  </a:lnTo>
                  <a:lnTo>
                    <a:pt x="8978" y="762"/>
                  </a:lnTo>
                  <a:lnTo>
                    <a:pt x="8051" y="266"/>
                  </a:lnTo>
                  <a:lnTo>
                    <a:pt x="6349" y="0"/>
                  </a:lnTo>
                  <a:close/>
                </a:path>
              </a:pathLst>
            </a:custGeom>
            <a:solidFill>
              <a:srgbClr val="636466"/>
            </a:solidFill>
          </p:spPr>
          <p:txBody>
            <a:bodyPr wrap="square" lIns="0" tIns="0" rIns="0" bIns="0" rtlCol="0">
              <a:prstTxWarp prst="textNoShape">
                <a:avLst/>
              </a:prstTxWarp>
              <a:noAutofit/>
            </a:bodyPr>
            <a:lstStyle/>
            <a:p>
              <a:endParaRPr lang="en-IN"/>
            </a:p>
          </p:txBody>
        </p:sp>
        <p:pic>
          <p:nvPicPr>
            <p:cNvPr id="16" name="Image 316"/>
            <p:cNvPicPr/>
            <p:nvPr/>
          </p:nvPicPr>
          <p:blipFill>
            <a:blip r:embed="rId10" cstate="print"/>
            <a:stretch>
              <a:fillRect/>
            </a:stretch>
          </p:blipFill>
          <p:spPr>
            <a:xfrm>
              <a:off x="1981707" y="1205611"/>
              <a:ext cx="164414" cy="80479"/>
            </a:xfrm>
            <a:prstGeom prst="rect">
              <a:avLst/>
            </a:prstGeom>
          </p:spPr>
        </p:pic>
        <p:pic>
          <p:nvPicPr>
            <p:cNvPr id="17" name="Image 317"/>
            <p:cNvPicPr/>
            <p:nvPr/>
          </p:nvPicPr>
          <p:blipFill>
            <a:blip r:embed="rId11" cstate="print"/>
            <a:stretch>
              <a:fillRect/>
            </a:stretch>
          </p:blipFill>
          <p:spPr>
            <a:xfrm>
              <a:off x="1522920" y="1348435"/>
              <a:ext cx="463118" cy="80708"/>
            </a:xfrm>
            <a:prstGeom prst="rect">
              <a:avLst/>
            </a:prstGeom>
          </p:spPr>
        </p:pic>
        <p:pic>
          <p:nvPicPr>
            <p:cNvPr id="18" name="Image 318"/>
            <p:cNvPicPr/>
            <p:nvPr/>
          </p:nvPicPr>
          <p:blipFill>
            <a:blip r:embed="rId12" cstate="print"/>
            <a:stretch>
              <a:fillRect/>
            </a:stretch>
          </p:blipFill>
          <p:spPr>
            <a:xfrm>
              <a:off x="1525219" y="1495145"/>
              <a:ext cx="251713" cy="76936"/>
            </a:xfrm>
            <a:prstGeom prst="rect">
              <a:avLst/>
            </a:prstGeom>
          </p:spPr>
        </p:pic>
        <p:pic>
          <p:nvPicPr>
            <p:cNvPr id="19" name="Image 319"/>
            <p:cNvPicPr/>
            <p:nvPr/>
          </p:nvPicPr>
          <p:blipFill>
            <a:blip r:embed="rId13" cstate="print"/>
            <a:stretch>
              <a:fillRect/>
            </a:stretch>
          </p:blipFill>
          <p:spPr>
            <a:xfrm>
              <a:off x="4687557" y="858735"/>
              <a:ext cx="552094" cy="89433"/>
            </a:xfrm>
            <a:prstGeom prst="rect">
              <a:avLst/>
            </a:prstGeom>
          </p:spPr>
        </p:pic>
        <p:pic>
          <p:nvPicPr>
            <p:cNvPr id="20" name="Image 320"/>
            <p:cNvPicPr/>
            <p:nvPr/>
          </p:nvPicPr>
          <p:blipFill>
            <a:blip r:embed="rId14" cstate="print"/>
            <a:stretch>
              <a:fillRect/>
            </a:stretch>
          </p:blipFill>
          <p:spPr>
            <a:xfrm>
              <a:off x="4682515" y="1018197"/>
              <a:ext cx="563575" cy="249313"/>
            </a:xfrm>
            <a:prstGeom prst="rect">
              <a:avLst/>
            </a:prstGeom>
          </p:spPr>
        </p:pic>
        <p:pic>
          <p:nvPicPr>
            <p:cNvPr id="21" name="Image 321"/>
            <p:cNvPicPr/>
            <p:nvPr/>
          </p:nvPicPr>
          <p:blipFill>
            <a:blip r:embed="rId15" cstate="print"/>
            <a:stretch>
              <a:fillRect/>
            </a:stretch>
          </p:blipFill>
          <p:spPr>
            <a:xfrm>
              <a:off x="2722295" y="1278382"/>
              <a:ext cx="450037" cy="83629"/>
            </a:xfrm>
            <a:prstGeom prst="rect">
              <a:avLst/>
            </a:prstGeom>
          </p:spPr>
        </p:pic>
        <p:pic>
          <p:nvPicPr>
            <p:cNvPr id="22" name="Image 322"/>
            <p:cNvPicPr/>
            <p:nvPr/>
          </p:nvPicPr>
          <p:blipFill>
            <a:blip r:embed="rId16" cstate="print"/>
            <a:stretch>
              <a:fillRect/>
            </a:stretch>
          </p:blipFill>
          <p:spPr>
            <a:xfrm>
              <a:off x="2837357" y="1436001"/>
              <a:ext cx="216710" cy="86283"/>
            </a:xfrm>
            <a:prstGeom prst="rect">
              <a:avLst/>
            </a:prstGeom>
          </p:spPr>
        </p:pic>
        <p:pic>
          <p:nvPicPr>
            <p:cNvPr id="23" name="Image 323"/>
            <p:cNvPicPr/>
            <p:nvPr/>
          </p:nvPicPr>
          <p:blipFill>
            <a:blip r:embed="rId17" cstate="print"/>
            <a:stretch>
              <a:fillRect/>
            </a:stretch>
          </p:blipFill>
          <p:spPr>
            <a:xfrm>
              <a:off x="2580589" y="501776"/>
              <a:ext cx="526986" cy="63639"/>
            </a:xfrm>
            <a:prstGeom prst="rect">
              <a:avLst/>
            </a:prstGeom>
          </p:spPr>
        </p:pic>
        <p:pic>
          <p:nvPicPr>
            <p:cNvPr id="24" name="Image 324"/>
            <p:cNvPicPr/>
            <p:nvPr/>
          </p:nvPicPr>
          <p:blipFill>
            <a:blip r:embed="rId18" cstate="print"/>
            <a:stretch>
              <a:fillRect/>
            </a:stretch>
          </p:blipFill>
          <p:spPr>
            <a:xfrm>
              <a:off x="2554173" y="635177"/>
              <a:ext cx="577113" cy="89433"/>
            </a:xfrm>
            <a:prstGeom prst="rect">
              <a:avLst/>
            </a:prstGeom>
          </p:spPr>
        </p:pic>
        <p:pic>
          <p:nvPicPr>
            <p:cNvPr id="25" name="Image 325"/>
            <p:cNvPicPr/>
            <p:nvPr/>
          </p:nvPicPr>
          <p:blipFill>
            <a:blip r:embed="rId19" cstate="print"/>
            <a:stretch>
              <a:fillRect/>
            </a:stretch>
          </p:blipFill>
          <p:spPr>
            <a:xfrm>
              <a:off x="2739910" y="798614"/>
              <a:ext cx="212708" cy="86271"/>
            </a:xfrm>
            <a:prstGeom prst="rect">
              <a:avLst/>
            </a:prstGeom>
          </p:spPr>
        </p:pic>
        <p:pic>
          <p:nvPicPr>
            <p:cNvPr id="26" name="Image 326"/>
            <p:cNvPicPr/>
            <p:nvPr/>
          </p:nvPicPr>
          <p:blipFill>
            <a:blip r:embed="rId20" cstate="print"/>
            <a:stretch>
              <a:fillRect/>
            </a:stretch>
          </p:blipFill>
          <p:spPr>
            <a:xfrm>
              <a:off x="3726776" y="151739"/>
              <a:ext cx="340385" cy="89433"/>
            </a:xfrm>
            <a:prstGeom prst="rect">
              <a:avLst/>
            </a:prstGeom>
          </p:spPr>
        </p:pic>
        <p:pic>
          <p:nvPicPr>
            <p:cNvPr id="27" name="Image 327"/>
            <p:cNvPicPr/>
            <p:nvPr/>
          </p:nvPicPr>
          <p:blipFill>
            <a:blip r:embed="rId21" cstate="print"/>
            <a:stretch>
              <a:fillRect/>
            </a:stretch>
          </p:blipFill>
          <p:spPr>
            <a:xfrm>
              <a:off x="3794023" y="314794"/>
              <a:ext cx="212711" cy="86271"/>
            </a:xfrm>
            <a:prstGeom prst="rect">
              <a:avLst/>
            </a:prstGeom>
          </p:spPr>
        </p:pic>
      </p:grpSp>
      <p:sp>
        <p:nvSpPr>
          <p:cNvPr id="29" name="TextBox 28"/>
          <p:cNvSpPr txBox="1"/>
          <p:nvPr/>
        </p:nvSpPr>
        <p:spPr>
          <a:xfrm>
            <a:off x="273607" y="3907602"/>
            <a:ext cx="5046617" cy="2800767"/>
          </a:xfrm>
          <a:prstGeom prst="rect">
            <a:avLst/>
          </a:prstGeom>
          <a:noFill/>
        </p:spPr>
        <p:txBody>
          <a:bodyPr wrap="square" rtlCol="0">
            <a:spAutoFit/>
          </a:bodyPr>
          <a:lstStyle/>
          <a:p>
            <a:pPr marL="342900" indent="-342900">
              <a:buFont typeface="Arial" panose="020B0604020202020204" pitchFamily="34" charset="0"/>
              <a:buChar char="•"/>
            </a:pPr>
            <a:r>
              <a:rPr lang="en-US" sz="2000" dirty="0"/>
              <a:t>no one knows how much E‐waste is produced or how much is imported and exported. </a:t>
            </a:r>
          </a:p>
          <a:p>
            <a:pPr marL="342900" indent="-342900">
              <a:buFont typeface="Arial" panose="020B0604020202020204" pitchFamily="34" charset="0"/>
              <a:buChar char="•"/>
            </a:pPr>
            <a:r>
              <a:rPr lang="en-US" sz="2000" dirty="0"/>
              <a:t>getting accurate statistics on recycled E‐waste by various sectors is problematic</a:t>
            </a:r>
            <a:r>
              <a:rPr lang="en-US" sz="2000" dirty="0" smtClean="0"/>
              <a:t>.</a:t>
            </a:r>
          </a:p>
          <a:p>
            <a:pPr marL="342900" indent="-342900">
              <a:buFont typeface="Arial" panose="020B0604020202020204" pitchFamily="34" charset="0"/>
              <a:buChar char="•"/>
            </a:pPr>
            <a:r>
              <a:rPr lang="en-US" sz="2000" dirty="0"/>
              <a:t>household contributes the less share in E‐waste production. around only 20–21% </a:t>
            </a:r>
          </a:p>
          <a:p>
            <a:r>
              <a:rPr lang="en-US" dirty="0" smtClean="0"/>
              <a:t> </a:t>
            </a:r>
            <a:endParaRPr lang="en-US" dirty="0"/>
          </a:p>
          <a:p>
            <a:endParaRPr lang="en-IN" dirty="0"/>
          </a:p>
        </p:txBody>
      </p:sp>
    </p:spTree>
    <p:extLst>
      <p:ext uri="{BB962C8B-B14F-4D97-AF65-F5344CB8AC3E}">
        <p14:creationId xmlns:p14="http://schemas.microsoft.com/office/powerpoint/2010/main" val="1599558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Waste production in India</a:t>
            </a:r>
            <a:endParaRPr lang="en-IN" dirty="0"/>
          </a:p>
        </p:txBody>
      </p:sp>
      <p:sp>
        <p:nvSpPr>
          <p:cNvPr id="3" name="Content Placeholder 2"/>
          <p:cNvSpPr>
            <a:spLocks noGrp="1"/>
          </p:cNvSpPr>
          <p:nvPr>
            <p:ph idx="1"/>
          </p:nvPr>
        </p:nvSpPr>
        <p:spPr/>
        <p:txBody>
          <a:bodyPr>
            <a:normAutofit/>
          </a:bodyPr>
          <a:lstStyle/>
          <a:p>
            <a:r>
              <a:rPr lang="en-US" dirty="0"/>
              <a:t>India is the world's third largest contributor, with roughly 3.2 million metric </a:t>
            </a:r>
            <a:r>
              <a:rPr lang="en-US" dirty="0" err="1"/>
              <a:t>tonnes</a:t>
            </a:r>
            <a:r>
              <a:rPr lang="en-US" dirty="0"/>
              <a:t> of rubbish created every year, trailing only China and the United States.</a:t>
            </a:r>
            <a:endParaRPr lang="en-IN" dirty="0"/>
          </a:p>
          <a:p>
            <a:r>
              <a:rPr lang="en-US" dirty="0"/>
              <a:t>Prime Minister Narendra Modi talked in December 2020 on the importance of </a:t>
            </a:r>
            <a:r>
              <a:rPr lang="en-US" dirty="0" err="1"/>
              <a:t>maximising</a:t>
            </a:r>
            <a:r>
              <a:rPr lang="en-US" dirty="0"/>
              <a:t> the use of electronic </a:t>
            </a:r>
            <a:r>
              <a:rPr lang="en-US" dirty="0" smtClean="0"/>
              <a:t>devices.</a:t>
            </a:r>
          </a:p>
          <a:p>
            <a:r>
              <a:rPr lang="en-US" dirty="0" smtClean="0"/>
              <a:t> </a:t>
            </a:r>
            <a:r>
              <a:rPr lang="en-US" dirty="0"/>
              <a:t>He announced an initiative dubbed 'Garbage to Wealth' in August 2021, which focuses on putting waste to better use</a:t>
            </a:r>
            <a:r>
              <a:rPr lang="en-US" dirty="0" smtClean="0"/>
              <a:t>.</a:t>
            </a:r>
          </a:p>
          <a:p>
            <a:r>
              <a:rPr lang="en-US" dirty="0" smtClean="0"/>
              <a:t> </a:t>
            </a:r>
            <a:r>
              <a:rPr lang="en-US" dirty="0"/>
              <a:t>According to the Central Pollution Control Board of India's 2020 reports, about 1,014,961 </a:t>
            </a:r>
            <a:r>
              <a:rPr lang="en-US" dirty="0" err="1"/>
              <a:t>tonnes</a:t>
            </a:r>
            <a:r>
              <a:rPr lang="en-US" dirty="0"/>
              <a:t> of E‐waste were created in the years 2019 and </a:t>
            </a:r>
            <a:r>
              <a:rPr lang="en-US" dirty="0" smtClean="0"/>
              <a:t>2020.</a:t>
            </a:r>
            <a:endParaRPr lang="en-IN" dirty="0"/>
          </a:p>
          <a:p>
            <a:endParaRPr lang="en-IN" dirty="0"/>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spTree>
    <p:extLst>
      <p:ext uri="{BB962C8B-B14F-4D97-AF65-F5344CB8AC3E}">
        <p14:creationId xmlns:p14="http://schemas.microsoft.com/office/powerpoint/2010/main" val="3716174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and Dumping Countries</a:t>
            </a:r>
            <a:endParaRPr lang="en-IN" dirty="0"/>
          </a:p>
        </p:txBody>
      </p:sp>
      <p:pic>
        <p:nvPicPr>
          <p:cNvPr id="5" name="Content Placeholder 4"/>
          <p:cNvPicPr>
            <a:picLocks noGrp="1" noChangeAspect="1"/>
          </p:cNvPicPr>
          <p:nvPr>
            <p:ph idx="1"/>
          </p:nvPr>
        </p:nvPicPr>
        <p:blipFill>
          <a:blip r:embed="rId2"/>
          <a:stretch>
            <a:fillRect/>
          </a:stretch>
        </p:blipFill>
        <p:spPr>
          <a:xfrm>
            <a:off x="838200" y="1812609"/>
            <a:ext cx="5022669" cy="4213722"/>
          </a:xfrm>
          <a:prstGeom prst="rect">
            <a:avLst/>
          </a:prstGeom>
        </p:spPr>
      </p:pic>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sp>
        <p:nvSpPr>
          <p:cNvPr id="6" name="TextBox 5"/>
          <p:cNvSpPr txBox="1"/>
          <p:nvPr/>
        </p:nvSpPr>
        <p:spPr>
          <a:xfrm>
            <a:off x="6470469" y="1942012"/>
            <a:ext cx="5156091" cy="4247317"/>
          </a:xfrm>
          <a:prstGeom prst="rect">
            <a:avLst/>
          </a:prstGeom>
          <a:noFill/>
        </p:spPr>
        <p:txBody>
          <a:bodyPr wrap="none" rtlCol="0">
            <a:spAutoFit/>
          </a:bodyPr>
          <a:lstStyle/>
          <a:p>
            <a:r>
              <a:rPr lang="en-US" dirty="0" smtClean="0"/>
              <a:t>In </a:t>
            </a:r>
            <a:r>
              <a:rPr lang="en-US" dirty="0"/>
              <a:t>G shows the generating or origin country </a:t>
            </a:r>
            <a:endParaRPr lang="en-US" dirty="0" smtClean="0"/>
          </a:p>
          <a:p>
            <a:r>
              <a:rPr lang="en-US" dirty="0" smtClean="0"/>
              <a:t>whereas</a:t>
            </a:r>
            <a:r>
              <a:rPr lang="en-US" dirty="0"/>
              <a:t>, D shows the exporting or dumping country </a:t>
            </a:r>
            <a:endParaRPr lang="en-US" dirty="0" smtClean="0"/>
          </a:p>
          <a:p>
            <a:r>
              <a:rPr lang="en-US" dirty="0" smtClean="0"/>
              <a:t>of E‐waste.</a:t>
            </a:r>
          </a:p>
          <a:p>
            <a:r>
              <a:rPr lang="en-US" dirty="0" smtClean="0"/>
              <a:t>G1</a:t>
            </a:r>
            <a:r>
              <a:rPr lang="en-US" dirty="0"/>
              <a:t>, is North America</a:t>
            </a:r>
            <a:r>
              <a:rPr lang="en-US" dirty="0" smtClean="0"/>
              <a:t>,</a:t>
            </a:r>
          </a:p>
          <a:p>
            <a:r>
              <a:rPr lang="en-US" dirty="0" smtClean="0"/>
              <a:t>G2 </a:t>
            </a:r>
            <a:r>
              <a:rPr lang="en-US" dirty="0"/>
              <a:t>is Western Europe and </a:t>
            </a:r>
            <a:endParaRPr lang="en-US" dirty="0" smtClean="0"/>
          </a:p>
          <a:p>
            <a:r>
              <a:rPr lang="en-US" dirty="0" smtClean="0"/>
              <a:t>included </a:t>
            </a:r>
            <a:r>
              <a:rPr lang="en-US" dirty="0"/>
              <a:t>some part </a:t>
            </a:r>
            <a:r>
              <a:rPr lang="en-US" dirty="0" smtClean="0"/>
              <a:t>of </a:t>
            </a:r>
            <a:r>
              <a:rPr lang="en-US" dirty="0"/>
              <a:t>Eastern Europe as well, </a:t>
            </a:r>
            <a:endParaRPr lang="en-US" dirty="0" smtClean="0"/>
          </a:p>
          <a:p>
            <a:r>
              <a:rPr lang="en-US" dirty="0" smtClean="0"/>
              <a:t>G3 </a:t>
            </a:r>
            <a:r>
              <a:rPr lang="en-US" dirty="0"/>
              <a:t>is Australia, </a:t>
            </a:r>
            <a:endParaRPr lang="en-US" dirty="0" smtClean="0"/>
          </a:p>
          <a:p>
            <a:r>
              <a:rPr lang="en-US" dirty="0" smtClean="0"/>
              <a:t>D1 </a:t>
            </a:r>
            <a:r>
              <a:rPr lang="en-US" dirty="0"/>
              <a:t>is Brazil, </a:t>
            </a:r>
            <a:endParaRPr lang="en-US" dirty="0" smtClean="0"/>
          </a:p>
          <a:p>
            <a:r>
              <a:rPr lang="en-US" dirty="0" smtClean="0"/>
              <a:t>D2 </a:t>
            </a:r>
            <a:r>
              <a:rPr lang="en-US" dirty="0"/>
              <a:t>shows some </a:t>
            </a:r>
            <a:r>
              <a:rPr lang="en-US" dirty="0" smtClean="0"/>
              <a:t>parts </a:t>
            </a:r>
            <a:r>
              <a:rPr lang="en-US" dirty="0"/>
              <a:t>of Ghana, Nigeria, Ivory Coast</a:t>
            </a:r>
            <a:r>
              <a:rPr lang="en-US" dirty="0" smtClean="0"/>
              <a:t>, </a:t>
            </a:r>
          </a:p>
          <a:p>
            <a:r>
              <a:rPr lang="en-US" dirty="0" smtClean="0"/>
              <a:t>D3 </a:t>
            </a:r>
            <a:r>
              <a:rPr lang="en-US" dirty="0"/>
              <a:t>is Thailand, </a:t>
            </a:r>
            <a:endParaRPr lang="en-US" dirty="0" smtClean="0"/>
          </a:p>
          <a:p>
            <a:r>
              <a:rPr lang="en-US" dirty="0" smtClean="0"/>
              <a:t>D4 </a:t>
            </a:r>
            <a:r>
              <a:rPr lang="en-US" dirty="0"/>
              <a:t>is India, </a:t>
            </a:r>
            <a:endParaRPr lang="en-US" dirty="0" smtClean="0"/>
          </a:p>
          <a:p>
            <a:r>
              <a:rPr lang="en-US" dirty="0" smtClean="0"/>
              <a:t>D5 </a:t>
            </a:r>
            <a:r>
              <a:rPr lang="en-US" dirty="0"/>
              <a:t>is China and D6 is Vietnam.</a:t>
            </a:r>
            <a:endParaRPr lang="en-IN" dirty="0"/>
          </a:p>
          <a:p>
            <a:endParaRPr lang="en-IN" dirty="0"/>
          </a:p>
          <a:p>
            <a:r>
              <a:rPr lang="en-US" dirty="0"/>
              <a:t/>
            </a:r>
            <a:br>
              <a:rPr lang="en-US" dirty="0"/>
            </a:br>
            <a:endParaRPr lang="en-IN" dirty="0"/>
          </a:p>
        </p:txBody>
      </p:sp>
    </p:spTree>
    <p:extLst>
      <p:ext uri="{BB962C8B-B14F-4D97-AF65-F5344CB8AC3E}">
        <p14:creationId xmlns:p14="http://schemas.microsoft.com/office/powerpoint/2010/main" val="1542834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040"/>
            <a:ext cx="10515600" cy="836658"/>
          </a:xfrm>
        </p:spPr>
        <p:txBody>
          <a:bodyPr>
            <a:normAutofit fontScale="90000"/>
          </a:bodyPr>
          <a:lstStyle/>
          <a:p>
            <a:pPr algn="r"/>
            <a:r>
              <a:rPr lang="en-US" dirty="0" smtClean="0"/>
              <a:t/>
            </a:r>
            <a:br>
              <a:rPr lang="en-US" dirty="0" smtClean="0"/>
            </a:br>
            <a:r>
              <a:rPr lang="en-US" dirty="0" smtClean="0"/>
              <a:t>Various </a:t>
            </a:r>
            <a:r>
              <a:rPr lang="en-US" dirty="0"/>
              <a:t>recycling methods for electronic waste</a:t>
            </a:r>
            <a:br>
              <a:rPr lang="en-US" dirty="0"/>
            </a:br>
            <a:endParaRPr lang="en-IN"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0000"/>
                </a:solidFill>
              </a:rPr>
              <a:t>Landfilling</a:t>
            </a:r>
          </a:p>
          <a:p>
            <a:r>
              <a:rPr lang="en-US" dirty="0"/>
              <a:t>Various sectors implemented so many </a:t>
            </a:r>
            <a:endParaRPr lang="en-US" dirty="0" smtClean="0"/>
          </a:p>
          <a:p>
            <a:pPr marL="0" indent="0">
              <a:buNone/>
            </a:pPr>
            <a:r>
              <a:rPr lang="en-US" dirty="0" smtClean="0"/>
              <a:t>         techniques</a:t>
            </a:r>
            <a:r>
              <a:rPr lang="en-US" dirty="0"/>
              <a:t>/ methods for the recycling of </a:t>
            </a:r>
            <a:endParaRPr lang="en-US" dirty="0" smtClean="0"/>
          </a:p>
          <a:p>
            <a:pPr marL="0" indent="0">
              <a:buNone/>
            </a:pPr>
            <a:r>
              <a:rPr lang="en-US" dirty="0" smtClean="0"/>
              <a:t>         electronic </a:t>
            </a:r>
            <a:r>
              <a:rPr lang="en-US" dirty="0"/>
              <a:t>trash</a:t>
            </a:r>
            <a:r>
              <a:rPr lang="en-US" dirty="0" smtClean="0"/>
              <a:t>.</a:t>
            </a:r>
            <a:endParaRPr lang="en-US" dirty="0"/>
          </a:p>
          <a:p>
            <a:r>
              <a:rPr lang="en-US" dirty="0"/>
              <a:t>E‐waste breakdown at landfills is </a:t>
            </a:r>
            <a:r>
              <a:rPr lang="en-US" dirty="0" smtClean="0"/>
              <a:t>particularly</a:t>
            </a:r>
          </a:p>
          <a:p>
            <a:pPr marL="0" indent="0">
              <a:buNone/>
            </a:pPr>
            <a:r>
              <a:rPr lang="en-US" dirty="0" smtClean="0"/>
              <a:t>         </a:t>
            </a:r>
            <a:r>
              <a:rPr lang="en-US" dirty="0" err="1"/>
              <a:t>labour‐intensive</a:t>
            </a:r>
            <a:r>
              <a:rPr lang="en-US" dirty="0"/>
              <a:t> and takes a long time</a:t>
            </a:r>
            <a:r>
              <a:rPr lang="en-US" dirty="0" smtClean="0"/>
              <a:t>. </a:t>
            </a:r>
          </a:p>
          <a:p>
            <a:pPr marL="0" indent="0">
              <a:buNone/>
            </a:pPr>
            <a:r>
              <a:rPr lang="en-US" dirty="0" smtClean="0"/>
              <a:t>•Landfills </a:t>
            </a:r>
            <a:r>
              <a:rPr lang="en-US" dirty="0"/>
              <a:t>take a diverse range of waste kinds and mix them together</a:t>
            </a:r>
            <a:r>
              <a:rPr lang="en-US" dirty="0" smtClean="0"/>
              <a:t>.</a:t>
            </a:r>
            <a:endParaRPr lang="en-US" dirty="0"/>
          </a:p>
          <a:p>
            <a:r>
              <a:rPr lang="en-US" dirty="0"/>
              <a:t>Furthermore, cadmium and mercury are known to be produced in a number of ways, including by burning landfill gas</a:t>
            </a:r>
            <a:r>
              <a:rPr lang="en-US" dirty="0" smtClean="0"/>
              <a:t>.</a:t>
            </a:r>
          </a:p>
          <a:p>
            <a:r>
              <a:rPr lang="en-US" dirty="0"/>
              <a:t>The E‐waste factory's product mix implies that environmental (long‐term) dangers, such as dental fillings in safe land, cannot be overlooked.</a:t>
            </a:r>
            <a:endParaRPr lang="en-IN" dirty="0"/>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pic>
        <p:nvPicPr>
          <p:cNvPr id="5" name="Picture 4"/>
          <p:cNvPicPr>
            <a:picLocks noChangeAspect="1"/>
          </p:cNvPicPr>
          <p:nvPr/>
        </p:nvPicPr>
        <p:blipFill>
          <a:blip r:embed="rId2"/>
          <a:stretch>
            <a:fillRect/>
          </a:stretch>
        </p:blipFill>
        <p:spPr>
          <a:xfrm>
            <a:off x="7244037" y="1908399"/>
            <a:ext cx="4109763" cy="2271715"/>
          </a:xfrm>
          <a:prstGeom prst="rect">
            <a:avLst/>
          </a:prstGeom>
        </p:spPr>
      </p:pic>
    </p:spTree>
    <p:extLst>
      <p:ext uri="{BB962C8B-B14F-4D97-AF65-F5344CB8AC3E}">
        <p14:creationId xmlns:p14="http://schemas.microsoft.com/office/powerpoint/2010/main" val="3422161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Incineration process</a:t>
            </a:r>
            <a:endParaRPr lang="en-IN" dirty="0"/>
          </a:p>
        </p:txBody>
      </p:sp>
      <p:sp>
        <p:nvSpPr>
          <p:cNvPr id="3" name="Content Placeholder 2"/>
          <p:cNvSpPr>
            <a:spLocks noGrp="1"/>
          </p:cNvSpPr>
          <p:nvPr>
            <p:ph idx="1"/>
          </p:nvPr>
        </p:nvSpPr>
        <p:spPr/>
        <p:txBody>
          <a:bodyPr>
            <a:normAutofit fontScale="92500" lnSpcReduction="20000"/>
          </a:bodyPr>
          <a:lstStyle/>
          <a:p>
            <a:endParaRPr lang="en-US" dirty="0"/>
          </a:p>
          <a:p>
            <a:r>
              <a:rPr lang="en-US" dirty="0" smtClean="0"/>
              <a:t>Pyrolysis</a:t>
            </a:r>
            <a:r>
              <a:rPr lang="en-US" dirty="0"/>
              <a:t>, which happens in the absence of oxygen and results in the transformation of materials into gases, oils, and charcoal, as well as the ashes that remain after the combustion process is complete, is also dangerous. </a:t>
            </a:r>
            <a:endParaRPr lang="en-US" dirty="0" smtClean="0"/>
          </a:p>
          <a:p>
            <a:r>
              <a:rPr lang="en-US" dirty="0" smtClean="0"/>
              <a:t>On </a:t>
            </a:r>
            <a:r>
              <a:rPr lang="en-US" dirty="0"/>
              <a:t>the African continent, as well as in India's </a:t>
            </a:r>
            <a:r>
              <a:rPr lang="en-US" dirty="0" err="1"/>
              <a:t>neighbouring</a:t>
            </a:r>
            <a:r>
              <a:rPr lang="en-US" dirty="0"/>
              <a:t> </a:t>
            </a:r>
            <a:r>
              <a:rPr lang="en-US" dirty="0" smtClean="0"/>
              <a:t>countries</a:t>
            </a:r>
            <a:r>
              <a:rPr lang="en-US" dirty="0"/>
              <a:t>, incinerating electrical waste is a common </a:t>
            </a:r>
            <a:r>
              <a:rPr lang="en-US" dirty="0" smtClean="0"/>
              <a:t>practice. </a:t>
            </a:r>
          </a:p>
          <a:p>
            <a:r>
              <a:rPr lang="en-US" dirty="0" smtClean="0"/>
              <a:t>When </a:t>
            </a:r>
            <a:r>
              <a:rPr lang="en-US" dirty="0"/>
              <a:t>a </a:t>
            </a:r>
            <a:r>
              <a:rPr lang="en-US" dirty="0" smtClean="0"/>
              <a:t>plastic </a:t>
            </a:r>
            <a:r>
              <a:rPr lang="en-US" dirty="0"/>
              <a:t>or PVC motherboard is heated, PCAs, PCDDs, and PCDFs, as well as carbon monoxide gas, SO2, and NO2, are released into the air, </a:t>
            </a:r>
            <a:r>
              <a:rPr lang="en-US" dirty="0" smtClean="0"/>
              <a:t>releasing </a:t>
            </a:r>
            <a:r>
              <a:rPr lang="en-US" dirty="0"/>
              <a:t>a poisonous gas that is harmful to human health and the </a:t>
            </a:r>
            <a:r>
              <a:rPr lang="en-US" dirty="0" smtClean="0"/>
              <a:t>environment </a:t>
            </a:r>
          </a:p>
          <a:p>
            <a:r>
              <a:rPr lang="en-US" dirty="0" smtClean="0"/>
              <a:t>Smoke </a:t>
            </a:r>
            <a:r>
              <a:rPr lang="en-US" dirty="0"/>
              <a:t>can also include trace amounts of heavy metal oxides such as antimony, lead, thallium, arsenic, copper, manganese, </a:t>
            </a:r>
            <a:r>
              <a:rPr lang="en-US" dirty="0" smtClean="0"/>
              <a:t>mercury</a:t>
            </a:r>
            <a:r>
              <a:rPr lang="en-US" dirty="0"/>
              <a:t>, and </a:t>
            </a:r>
            <a:r>
              <a:rPr lang="en-US" dirty="0" smtClean="0"/>
              <a:t>nickel. </a:t>
            </a:r>
            <a:endParaRPr lang="en-IN" dirty="0"/>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spTree>
    <p:extLst>
      <p:ext uri="{BB962C8B-B14F-4D97-AF65-F5344CB8AC3E}">
        <p14:creationId xmlns:p14="http://schemas.microsoft.com/office/powerpoint/2010/main" val="3102976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idx="1"/>
          </p:nvPr>
        </p:nvPicPr>
        <p:blipFill>
          <a:blip r:embed="rId2"/>
          <a:stretch>
            <a:fillRect/>
          </a:stretch>
        </p:blipFill>
        <p:spPr>
          <a:xfrm>
            <a:off x="461554" y="1690688"/>
            <a:ext cx="10892246" cy="4562065"/>
          </a:xfrm>
          <a:prstGeom prst="rect">
            <a:avLst/>
          </a:prstGeom>
        </p:spPr>
      </p:pic>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spTree>
    <p:extLst>
      <p:ext uri="{BB962C8B-B14F-4D97-AF65-F5344CB8AC3E}">
        <p14:creationId xmlns:p14="http://schemas.microsoft.com/office/powerpoint/2010/main" val="3349610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Acid Bath</a:t>
            </a:r>
            <a:endParaRPr lang="en-IN"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a:t>To remove copper, an acid bath is employed, </a:t>
            </a:r>
            <a:r>
              <a:rPr lang="en-US" dirty="0" smtClean="0"/>
              <a:t>which</a:t>
            </a:r>
          </a:p>
          <a:p>
            <a:pPr marL="0" indent="0">
              <a:buNone/>
            </a:pPr>
            <a:r>
              <a:rPr lang="en-US" dirty="0"/>
              <a:t> </a:t>
            </a:r>
            <a:r>
              <a:rPr lang="en-US" dirty="0" smtClean="0"/>
              <a:t> </a:t>
            </a:r>
            <a:r>
              <a:rPr lang="en-US" dirty="0"/>
              <a:t>entails soaking the circuit board in sulfuric acid for </a:t>
            </a:r>
            <a:endParaRPr lang="en-US" dirty="0" smtClean="0"/>
          </a:p>
          <a:p>
            <a:pPr marL="0" indent="0">
              <a:buNone/>
            </a:pPr>
            <a:r>
              <a:rPr lang="en-US" dirty="0"/>
              <a:t> </a:t>
            </a:r>
            <a:r>
              <a:rPr lang="en-US" dirty="0" smtClean="0"/>
              <a:t> around </a:t>
            </a:r>
            <a:r>
              <a:rPr lang="en-US" dirty="0"/>
              <a:t>10–15 h to liquefy metals like copper. </a:t>
            </a:r>
            <a:endParaRPr lang="en-US" dirty="0" smtClean="0"/>
          </a:p>
          <a:p>
            <a:r>
              <a:rPr lang="en-US" dirty="0" smtClean="0"/>
              <a:t>Lead </a:t>
            </a:r>
            <a:r>
              <a:rPr lang="en-US" dirty="0"/>
              <a:t>was also dissolved and silver and gold were </a:t>
            </a:r>
            <a:endParaRPr lang="en-US" dirty="0" smtClean="0"/>
          </a:p>
          <a:p>
            <a:pPr marL="0" indent="0">
              <a:buNone/>
            </a:pPr>
            <a:r>
              <a:rPr lang="en-US" dirty="0"/>
              <a:t> </a:t>
            </a:r>
            <a:r>
              <a:rPr lang="en-US" dirty="0" smtClean="0"/>
              <a:t>  removed </a:t>
            </a:r>
            <a:r>
              <a:rPr lang="en-US" dirty="0"/>
              <a:t>using acid </a:t>
            </a:r>
            <a:r>
              <a:rPr lang="en-US" dirty="0" smtClean="0"/>
              <a:t>treatments.</a:t>
            </a:r>
            <a:r>
              <a:rPr lang="en-US" dirty="0"/>
              <a:t> </a:t>
            </a:r>
            <a:endParaRPr lang="en-US" dirty="0" smtClean="0"/>
          </a:p>
          <a:p>
            <a:pPr marL="0" indent="0">
              <a:buNone/>
            </a:pPr>
            <a:r>
              <a:rPr lang="en-US" dirty="0">
                <a:solidFill>
                  <a:srgbClr val="FF0000"/>
                </a:solidFill>
              </a:rPr>
              <a:t>Biological procedure for E-waste</a:t>
            </a:r>
            <a:endParaRPr lang="en-IN" dirty="0">
              <a:solidFill>
                <a:srgbClr val="FF0000"/>
              </a:solidFill>
            </a:endParaRPr>
          </a:p>
          <a:p>
            <a:r>
              <a:rPr lang="en-US" dirty="0" smtClean="0"/>
              <a:t>The utilization </a:t>
            </a:r>
            <a:r>
              <a:rPr lang="en-US" dirty="0"/>
              <a:t>of biological techniques of metal extraction in steels like Au and Cu has emerged as a unique innovation. </a:t>
            </a:r>
            <a:endParaRPr lang="en-US" dirty="0" smtClean="0"/>
          </a:p>
          <a:p>
            <a:r>
              <a:rPr lang="en-US" dirty="0" smtClean="0"/>
              <a:t>A </a:t>
            </a:r>
            <a:r>
              <a:rPr lang="en-US" dirty="0"/>
              <a:t>promising new technique involves using microbes to break down metallic ores and electronic waste. </a:t>
            </a:r>
            <a:endParaRPr lang="en-US" dirty="0" smtClean="0"/>
          </a:p>
          <a:p>
            <a:r>
              <a:rPr lang="en-US" dirty="0" smtClean="0"/>
              <a:t>Bio‐metallurgical </a:t>
            </a:r>
            <a:r>
              <a:rPr lang="en-US" dirty="0"/>
              <a:t>methods transform metal </a:t>
            </a:r>
            <a:r>
              <a:rPr lang="en-US" dirty="0" smtClean="0"/>
              <a:t>directly</a:t>
            </a:r>
            <a:r>
              <a:rPr lang="en-US" dirty="0"/>
              <a:t> from ores, concentrates, and wastes into soluble salts in liquid media.</a:t>
            </a:r>
            <a:r>
              <a:rPr lang="en-US" dirty="0" smtClean="0"/>
              <a:t>  </a:t>
            </a:r>
            <a:endParaRPr lang="en-IN" dirty="0"/>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pic>
        <p:nvPicPr>
          <p:cNvPr id="5" name="Picture 4"/>
          <p:cNvPicPr>
            <a:picLocks noChangeAspect="1"/>
          </p:cNvPicPr>
          <p:nvPr/>
        </p:nvPicPr>
        <p:blipFill>
          <a:blip r:embed="rId2"/>
          <a:stretch>
            <a:fillRect/>
          </a:stretch>
        </p:blipFill>
        <p:spPr>
          <a:xfrm>
            <a:off x="8109288" y="1825625"/>
            <a:ext cx="3097036" cy="2328364"/>
          </a:xfrm>
          <a:prstGeom prst="rect">
            <a:avLst/>
          </a:prstGeom>
        </p:spPr>
      </p:pic>
    </p:spTree>
    <p:extLst>
      <p:ext uri="{BB962C8B-B14F-4D97-AF65-F5344CB8AC3E}">
        <p14:creationId xmlns:p14="http://schemas.microsoft.com/office/powerpoint/2010/main" val="981511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Bioleaching Process</a:t>
            </a:r>
            <a:endParaRPr lang="en-IN" dirty="0"/>
          </a:p>
        </p:txBody>
      </p:sp>
      <p:sp>
        <p:nvSpPr>
          <p:cNvPr id="3" name="Content Placeholder 2"/>
          <p:cNvSpPr>
            <a:spLocks noGrp="1"/>
          </p:cNvSpPr>
          <p:nvPr>
            <p:ph idx="1"/>
          </p:nvPr>
        </p:nvSpPr>
        <p:spPr/>
        <p:txBody>
          <a:bodyPr/>
          <a:lstStyle/>
          <a:p>
            <a:r>
              <a:rPr lang="en-US" dirty="0" smtClean="0"/>
              <a:t>Bio </a:t>
            </a:r>
            <a:r>
              <a:rPr lang="en-US" dirty="0"/>
              <a:t>metallurgy is a single field that combines biotechnology and </a:t>
            </a:r>
            <a:r>
              <a:rPr lang="en-US" dirty="0" err="1" smtClean="0"/>
              <a:t>metallergy</a:t>
            </a:r>
            <a:r>
              <a:rPr lang="en-US" dirty="0" smtClean="0"/>
              <a:t>.</a:t>
            </a:r>
            <a:r>
              <a:rPr lang="en-US" dirty="0"/>
              <a:t> </a:t>
            </a:r>
            <a:endParaRPr lang="en-US" dirty="0" smtClean="0"/>
          </a:p>
          <a:p>
            <a:r>
              <a:rPr lang="en-US" dirty="0" smtClean="0"/>
              <a:t>Ore </a:t>
            </a:r>
            <a:r>
              <a:rPr lang="en-US" dirty="0"/>
              <a:t>bioleaching is referred to as “direct” and “indirect” bio‐ </a:t>
            </a:r>
            <a:r>
              <a:rPr lang="en-US" dirty="0" smtClean="0"/>
              <a:t>oxidation.</a:t>
            </a:r>
          </a:p>
          <a:p>
            <a:r>
              <a:rPr lang="en-US" dirty="0"/>
              <a:t>Bacteria such as Acid </a:t>
            </a:r>
            <a:r>
              <a:rPr lang="en-US" dirty="0" err="1"/>
              <a:t>thiobacillus</a:t>
            </a:r>
            <a:r>
              <a:rPr lang="en-US" dirty="0"/>
              <a:t> ferroxidase, </a:t>
            </a:r>
            <a:r>
              <a:rPr lang="en-US" dirty="0" err="1"/>
              <a:t>Leptospiral</a:t>
            </a:r>
            <a:r>
              <a:rPr lang="en-US" dirty="0"/>
              <a:t> ferroxidase, and </a:t>
            </a:r>
            <a:r>
              <a:rPr lang="en-US" dirty="0" err="1"/>
              <a:t>Acidithiobacillus</a:t>
            </a:r>
            <a:r>
              <a:rPr lang="en-US" dirty="0"/>
              <a:t> </a:t>
            </a:r>
            <a:r>
              <a:rPr lang="en-US" dirty="0" err="1"/>
              <a:t>thiooxidans</a:t>
            </a:r>
            <a:r>
              <a:rPr lang="en-US" dirty="0"/>
              <a:t> are examples of bacteria that extract metals from this sort of waste.</a:t>
            </a:r>
            <a:endParaRPr lang="en-IN" dirty="0"/>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pic>
        <p:nvPicPr>
          <p:cNvPr id="5" name="Picture 4"/>
          <p:cNvPicPr>
            <a:picLocks noChangeAspect="1"/>
          </p:cNvPicPr>
          <p:nvPr/>
        </p:nvPicPr>
        <p:blipFill>
          <a:blip r:embed="rId2"/>
          <a:stretch>
            <a:fillRect/>
          </a:stretch>
        </p:blipFill>
        <p:spPr>
          <a:xfrm>
            <a:off x="957944" y="4476207"/>
            <a:ext cx="9422674" cy="1576250"/>
          </a:xfrm>
          <a:prstGeom prst="rect">
            <a:avLst/>
          </a:prstGeom>
        </p:spPr>
      </p:pic>
      <p:sp>
        <p:nvSpPr>
          <p:cNvPr id="6" name="TextBox 5"/>
          <p:cNvSpPr txBox="1"/>
          <p:nvPr/>
        </p:nvSpPr>
        <p:spPr>
          <a:xfrm>
            <a:off x="4049485" y="6168673"/>
            <a:ext cx="3855927" cy="369332"/>
          </a:xfrm>
          <a:prstGeom prst="rect">
            <a:avLst/>
          </a:prstGeom>
          <a:noFill/>
        </p:spPr>
        <p:txBody>
          <a:bodyPr wrap="none" rtlCol="0">
            <a:spAutoFit/>
          </a:bodyPr>
          <a:lstStyle/>
          <a:p>
            <a:r>
              <a:rPr lang="en-US" dirty="0"/>
              <a:t>Biological method for e-waste disposal.</a:t>
            </a:r>
            <a:endParaRPr lang="en-IN" dirty="0"/>
          </a:p>
        </p:txBody>
      </p:sp>
    </p:spTree>
    <p:extLst>
      <p:ext uri="{BB962C8B-B14F-4D97-AF65-F5344CB8AC3E}">
        <p14:creationId xmlns:p14="http://schemas.microsoft.com/office/powerpoint/2010/main" val="3779076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human health and environment</a:t>
            </a:r>
            <a:endParaRPr lang="en-IN" dirty="0"/>
          </a:p>
        </p:txBody>
      </p:sp>
      <p:sp>
        <p:nvSpPr>
          <p:cNvPr id="3" name="Content Placeholder 2"/>
          <p:cNvSpPr>
            <a:spLocks noGrp="1"/>
          </p:cNvSpPr>
          <p:nvPr>
            <p:ph idx="1"/>
          </p:nvPr>
        </p:nvSpPr>
        <p:spPr/>
        <p:txBody>
          <a:bodyPr>
            <a:normAutofit fontScale="92500"/>
          </a:bodyPr>
          <a:lstStyle/>
          <a:p>
            <a:r>
              <a:rPr lang="en-US" dirty="0" smtClean="0"/>
              <a:t>Dioxin </a:t>
            </a:r>
            <a:r>
              <a:rPr lang="en-US" dirty="0"/>
              <a:t>poisoning in the air has resulted in human </a:t>
            </a:r>
            <a:r>
              <a:rPr lang="en-US" dirty="0" smtClean="0"/>
              <a:t>exposure </a:t>
            </a:r>
            <a:r>
              <a:rPr lang="en-US" dirty="0"/>
              <a:t>levels that range from 15 to 56 times the WHO's recommended maximum intake. </a:t>
            </a:r>
            <a:endParaRPr lang="en-US" dirty="0" smtClean="0"/>
          </a:p>
          <a:p>
            <a:r>
              <a:rPr lang="en-US" dirty="0" smtClean="0"/>
              <a:t>Dioxin </a:t>
            </a:r>
            <a:r>
              <a:rPr lang="en-US" dirty="0"/>
              <a:t>levels were found to be raised in human milk, placentas, and hair, indicating that dioxins are being ingested in </a:t>
            </a:r>
            <a:r>
              <a:rPr lang="en-US" dirty="0" smtClean="0"/>
              <a:t>significant </a:t>
            </a:r>
            <a:r>
              <a:rPr lang="en-US" dirty="0"/>
              <a:t>quantities by humans through the air, water, or food to pose a serious health </a:t>
            </a:r>
            <a:r>
              <a:rPr lang="en-US" dirty="0" smtClean="0"/>
              <a:t>risk</a:t>
            </a:r>
          </a:p>
          <a:p>
            <a:r>
              <a:rPr lang="en-US" dirty="0"/>
              <a:t>Many illnesses are affecting individuals as a result of </a:t>
            </a:r>
            <a:r>
              <a:rPr lang="en-US" dirty="0" smtClean="0"/>
              <a:t>electronic </a:t>
            </a:r>
            <a:r>
              <a:rPr lang="en-US" dirty="0"/>
              <a:t>waste, including </a:t>
            </a:r>
            <a:r>
              <a:rPr lang="en-US" dirty="0" smtClean="0"/>
              <a:t>indigestion</a:t>
            </a:r>
            <a:r>
              <a:rPr lang="en-US" dirty="0"/>
              <a:t>, inhalation, and most notably skin contact </a:t>
            </a:r>
            <a:r>
              <a:rPr lang="en-US" dirty="0" smtClean="0"/>
              <a:t>concerns.</a:t>
            </a:r>
          </a:p>
          <a:p>
            <a:r>
              <a:rPr lang="en-US" dirty="0"/>
              <a:t>The consequences of improper management </a:t>
            </a:r>
            <a:r>
              <a:rPr lang="en-US" dirty="0" smtClean="0"/>
              <a:t>of E Waste leads </a:t>
            </a:r>
            <a:r>
              <a:rPr lang="en-US" dirty="0"/>
              <a:t>to landfills, releasing of toxic chemicals, impacting earth’s surface and most importantly human </a:t>
            </a:r>
            <a:r>
              <a:rPr lang="en-US" dirty="0" smtClean="0"/>
              <a:t>health.</a:t>
            </a:r>
            <a:endParaRPr lang="en-IN" dirty="0"/>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spTree>
    <p:extLst>
      <p:ext uri="{BB962C8B-B14F-4D97-AF65-F5344CB8AC3E}">
        <p14:creationId xmlns:p14="http://schemas.microsoft.com/office/powerpoint/2010/main" val="3351239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Soil, Air and land</a:t>
            </a:r>
            <a:endParaRPr lang="en-IN" dirty="0"/>
          </a:p>
        </p:txBody>
      </p:sp>
      <p:sp>
        <p:nvSpPr>
          <p:cNvPr id="3" name="Content Placeholder 2"/>
          <p:cNvSpPr>
            <a:spLocks noGrp="1"/>
          </p:cNvSpPr>
          <p:nvPr>
            <p:ph idx="1"/>
          </p:nvPr>
        </p:nvSpPr>
        <p:spPr/>
        <p:txBody>
          <a:bodyPr>
            <a:normAutofit fontScale="92500" lnSpcReduction="20000"/>
          </a:bodyPr>
          <a:lstStyle/>
          <a:p>
            <a:r>
              <a:rPr lang="en-US" dirty="0"/>
              <a:t>Diseases like cancers and </a:t>
            </a:r>
            <a:r>
              <a:rPr lang="en-US" dirty="0" err="1"/>
              <a:t>tumours</a:t>
            </a:r>
            <a:r>
              <a:rPr lang="en-US" dirty="0"/>
              <a:t> especially chronic diseases are at high risks in human beings as the E‐waste releases very fine particles which are hard to handle, creates numerous health issues to humans and animals</a:t>
            </a:r>
            <a:r>
              <a:rPr lang="en-US" dirty="0" smtClean="0"/>
              <a:t>.</a:t>
            </a:r>
          </a:p>
          <a:p>
            <a:r>
              <a:rPr lang="en-US" dirty="0"/>
              <a:t>When heavy metals are present in the soil, crops are more vulnerable </a:t>
            </a:r>
            <a:r>
              <a:rPr lang="en-US" dirty="0" smtClean="0"/>
              <a:t>to </a:t>
            </a:r>
            <a:r>
              <a:rPr lang="en-US" dirty="0"/>
              <a:t>absorbing these toxins, which can result in a range of illnesses and reduce agricultural productivity. heavy metals from E‐waste, such as mercury, lithium, lead, and barium, seep further deeper into the earth, finally reaching groundwater. </a:t>
            </a:r>
            <a:endParaRPr lang="en-US" dirty="0" smtClean="0"/>
          </a:p>
          <a:p>
            <a:r>
              <a:rPr lang="en-US" dirty="0" smtClean="0"/>
              <a:t>After </a:t>
            </a:r>
            <a:r>
              <a:rPr lang="en-US" dirty="0"/>
              <a:t>reaching groundwater, these heavy metals eventually make their way into rivers, ponds, and lakes. These routes produce acidification and </a:t>
            </a:r>
            <a:r>
              <a:rPr lang="en-US" dirty="0" err="1"/>
              <a:t>toxification</a:t>
            </a:r>
            <a:r>
              <a:rPr lang="en-US" dirty="0"/>
              <a:t> in the water, which is detrimental to animals, plants, and communities even if they are </a:t>
            </a:r>
            <a:r>
              <a:rPr lang="en-US" dirty="0" err="1"/>
              <a:t>kilometres</a:t>
            </a:r>
            <a:r>
              <a:rPr lang="en-US" dirty="0"/>
              <a:t> away from a recycling facility. Even finding safe drinking water becomes tough </a:t>
            </a:r>
            <a:endParaRPr lang="en-IN" dirty="0"/>
          </a:p>
          <a:p>
            <a:endParaRPr lang="en-IN" dirty="0"/>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spTree>
    <p:extLst>
      <p:ext uri="{BB962C8B-B14F-4D97-AF65-F5344CB8AC3E}">
        <p14:creationId xmlns:p14="http://schemas.microsoft.com/office/powerpoint/2010/main" val="2270099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Introduction</a:t>
            </a:r>
            <a:endParaRPr lang="en-IN"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0000"/>
                </a:solidFill>
              </a:rPr>
              <a:t>Waste Disposal </a:t>
            </a:r>
            <a:r>
              <a:rPr lang="en-US" dirty="0" smtClean="0"/>
              <a:t>: Waste disposal means removing, scrapping, recycling, or eliminating unwanted materials is called waste disposal. </a:t>
            </a:r>
          </a:p>
          <a:p>
            <a:pPr marL="0" indent="0">
              <a:buNone/>
            </a:pPr>
            <a:endParaRPr lang="en-US" dirty="0" smtClean="0"/>
          </a:p>
          <a:p>
            <a:r>
              <a:rPr lang="en-US" dirty="0" smtClean="0"/>
              <a:t>In our daily lives, we observe many piles of garbage which are sometimes left open to the environment. </a:t>
            </a:r>
          </a:p>
          <a:p>
            <a:pPr marL="0" indent="0">
              <a:buNone/>
            </a:pPr>
            <a:endParaRPr lang="en-US" dirty="0" smtClean="0"/>
          </a:p>
          <a:p>
            <a:r>
              <a:rPr lang="en-US" dirty="0" smtClean="0"/>
              <a:t>Open dumping is the most common method of waste disposal in India which releases toxic fumes and smoke that are harmful to the environment and cause a lot of problems in the long term.</a:t>
            </a:r>
          </a:p>
          <a:p>
            <a:endParaRPr lang="en-US" dirty="0" smtClean="0"/>
          </a:p>
          <a:p>
            <a:r>
              <a:rPr lang="en-US" dirty="0" smtClean="0"/>
              <a:t>Let's understand the Waste Disposal, methods, projects, Services, and many more in detail.</a:t>
            </a:r>
            <a:endParaRPr lang="en-IN" dirty="0"/>
          </a:p>
        </p:txBody>
      </p:sp>
      <p:sp>
        <p:nvSpPr>
          <p:cNvPr id="4" name="Date Placeholder 3"/>
          <p:cNvSpPr>
            <a:spLocks noGrp="1"/>
          </p:cNvSpPr>
          <p:nvPr>
            <p:ph type="dt" sz="half" idx="10"/>
          </p:nvPr>
        </p:nvSpPr>
        <p:spPr/>
        <p:txBody>
          <a:bodyPr/>
          <a:lstStyle/>
          <a:p>
            <a:fld id="{39E7A314-FBED-496B-B5BB-154AD24AB1E7}" type="datetime1">
              <a:rPr lang="en-IN" smtClean="0"/>
              <a:t>24-12-2024</a:t>
            </a:fld>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91" y="113211"/>
            <a:ext cx="1436915" cy="1306286"/>
          </a:xfrm>
          <a:prstGeom prst="rect">
            <a:avLst/>
          </a:prstGeom>
        </p:spPr>
      </p:pic>
    </p:spTree>
    <p:extLst>
      <p:ext uri="{BB962C8B-B14F-4D97-AF65-F5344CB8AC3E}">
        <p14:creationId xmlns:p14="http://schemas.microsoft.com/office/powerpoint/2010/main" val="2405971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IN" dirty="0"/>
              <a:t>Indian scenario of E-waste management</a:t>
            </a:r>
            <a:br>
              <a:rPr lang="en-IN" dirty="0"/>
            </a:br>
            <a:endParaRPr lang="en-IN"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endParaRPr lang="en-IN" dirty="0"/>
          </a:p>
          <a:p>
            <a:r>
              <a:rPr lang="en-US" dirty="0"/>
              <a:t>India has been the first country in South Asia to have a special E‐ waste law in place since 2011. </a:t>
            </a:r>
            <a:endParaRPr lang="en-US" dirty="0" smtClean="0"/>
          </a:p>
          <a:p>
            <a:r>
              <a:rPr lang="en-US" dirty="0" smtClean="0"/>
              <a:t>The </a:t>
            </a:r>
            <a:r>
              <a:rPr lang="en-US" dirty="0"/>
              <a:t>E‐Waste Handling Rules created criteria for garbage transportation, storage, and recycling, as well as the concept of extended producer responsibility (</a:t>
            </a:r>
            <a:r>
              <a:rPr lang="en-US" dirty="0" smtClean="0"/>
              <a:t>EPR)</a:t>
            </a:r>
          </a:p>
          <a:p>
            <a:r>
              <a:rPr lang="en-US" dirty="0" smtClean="0"/>
              <a:t>. </a:t>
            </a:r>
            <a:r>
              <a:rPr lang="en-US" dirty="0"/>
              <a:t>EPR is a well‐known policy tool that requires electronic device producers to take financial and physical responsibility for handling their products' disposal once they have reached the end of their useful lives.</a:t>
            </a:r>
            <a:endParaRPr lang="en-IN" dirty="0"/>
          </a:p>
          <a:p>
            <a:r>
              <a:rPr lang="en-US" dirty="0"/>
              <a:t>In 2016, the regulations were updated to establish a 'Producer Responsibility Organization' (PRO) to help with electronic trash </a:t>
            </a:r>
            <a:r>
              <a:rPr lang="en-US" dirty="0" err="1"/>
              <a:t>collec</a:t>
            </a:r>
            <a:r>
              <a:rPr lang="en-US" dirty="0"/>
              <a:t>- </a:t>
            </a:r>
            <a:r>
              <a:rPr lang="en-US" dirty="0" err="1"/>
              <a:t>tion</a:t>
            </a:r>
            <a:r>
              <a:rPr lang="en-US" dirty="0"/>
              <a:t> and recycling.</a:t>
            </a:r>
            <a:endParaRPr lang="en-IN" dirty="0"/>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spTree>
    <p:extLst>
      <p:ext uri="{BB962C8B-B14F-4D97-AF65-F5344CB8AC3E}">
        <p14:creationId xmlns:p14="http://schemas.microsoft.com/office/powerpoint/2010/main" val="3704664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273239"/>
                </a:solidFill>
                <a:latin typeface="Nunito"/>
              </a:rPr>
              <a:t>Conclusion</a:t>
            </a:r>
            <a:endParaRPr lang="en-IN" dirty="0"/>
          </a:p>
        </p:txBody>
      </p:sp>
      <p:sp>
        <p:nvSpPr>
          <p:cNvPr id="3" name="Content Placeholder 2"/>
          <p:cNvSpPr>
            <a:spLocks noGrp="1"/>
          </p:cNvSpPr>
          <p:nvPr>
            <p:ph idx="1"/>
          </p:nvPr>
        </p:nvSpPr>
        <p:spPr/>
        <p:txBody>
          <a:bodyPr>
            <a:normAutofit fontScale="92500"/>
          </a:bodyPr>
          <a:lstStyle/>
          <a:p>
            <a:pPr marL="0" lvl="0" indent="0" eaLnBrk="0" fontAlgn="base" hangingPunct="0">
              <a:lnSpc>
                <a:spcPct val="100000"/>
              </a:lnSpc>
              <a:spcBef>
                <a:spcPct val="0"/>
              </a:spcBef>
              <a:spcAft>
                <a:spcPct val="0"/>
              </a:spcAft>
              <a:buNone/>
            </a:pPr>
            <a:endParaRPr lang="en-US" altLang="en-US" sz="3600" b="1" dirty="0">
              <a:solidFill>
                <a:srgbClr val="273239"/>
              </a:solidFill>
              <a:latin typeface="Nunito"/>
            </a:endParaRPr>
          </a:p>
          <a:p>
            <a:pPr eaLnBrk="0" fontAlgn="base" hangingPunct="0">
              <a:lnSpc>
                <a:spcPct val="100000"/>
              </a:lnSpc>
              <a:spcBef>
                <a:spcPct val="0"/>
              </a:spcBef>
              <a:spcAft>
                <a:spcPct val="0"/>
              </a:spcAft>
            </a:pPr>
            <a:r>
              <a:rPr lang="en-US" altLang="en-US" dirty="0">
                <a:solidFill>
                  <a:srgbClr val="273239"/>
                </a:solidFill>
                <a:latin typeface="Nunito"/>
              </a:rPr>
              <a:t>The e-waste challenge is a pressing issue that requires </a:t>
            </a:r>
          </a:p>
          <a:p>
            <a:pPr marL="0" indent="0" eaLnBrk="0" fontAlgn="base" hangingPunct="0">
              <a:lnSpc>
                <a:spcPct val="100000"/>
              </a:lnSpc>
              <a:spcBef>
                <a:spcPct val="0"/>
              </a:spcBef>
              <a:spcAft>
                <a:spcPct val="0"/>
              </a:spcAft>
              <a:buNone/>
            </a:pPr>
            <a:r>
              <a:rPr lang="en-US" altLang="en-US" dirty="0" smtClean="0">
                <a:solidFill>
                  <a:srgbClr val="273239"/>
                </a:solidFill>
                <a:latin typeface="Nunito"/>
              </a:rPr>
              <a:t>	immediate </a:t>
            </a:r>
            <a:r>
              <a:rPr lang="en-US" altLang="en-US" dirty="0">
                <a:solidFill>
                  <a:srgbClr val="273239"/>
                </a:solidFill>
                <a:latin typeface="Nunito"/>
              </a:rPr>
              <a:t>attention and action. </a:t>
            </a:r>
            <a:endParaRPr lang="en-US" altLang="en-US" dirty="0" smtClean="0">
              <a:solidFill>
                <a:srgbClr val="273239"/>
              </a:solidFill>
              <a:latin typeface="Nunito"/>
            </a:endParaRPr>
          </a:p>
          <a:p>
            <a:pPr eaLnBrk="0" fontAlgn="base" hangingPunct="0">
              <a:lnSpc>
                <a:spcPct val="100000"/>
              </a:lnSpc>
              <a:spcBef>
                <a:spcPct val="0"/>
              </a:spcBef>
              <a:spcAft>
                <a:spcPct val="0"/>
              </a:spcAft>
            </a:pPr>
            <a:r>
              <a:rPr lang="en-US" altLang="en-US" dirty="0" smtClean="0">
                <a:solidFill>
                  <a:srgbClr val="273239"/>
                </a:solidFill>
                <a:latin typeface="Nunito"/>
              </a:rPr>
              <a:t>By </a:t>
            </a:r>
            <a:r>
              <a:rPr lang="en-US" altLang="en-US" dirty="0">
                <a:solidFill>
                  <a:srgbClr val="273239"/>
                </a:solidFill>
                <a:latin typeface="Nunito"/>
              </a:rPr>
              <a:t>embracing circular economy </a:t>
            </a:r>
            <a:r>
              <a:rPr lang="en-US" altLang="en-US" dirty="0" smtClean="0">
                <a:solidFill>
                  <a:srgbClr val="273239"/>
                </a:solidFill>
                <a:latin typeface="Nunito"/>
              </a:rPr>
              <a:t>principles, </a:t>
            </a:r>
            <a:r>
              <a:rPr lang="en-US" altLang="en-US" dirty="0">
                <a:solidFill>
                  <a:srgbClr val="273239"/>
                </a:solidFill>
                <a:latin typeface="Nunito"/>
              </a:rPr>
              <a:t>implementing effective </a:t>
            </a:r>
            <a:r>
              <a:rPr lang="en-US" altLang="en-US" dirty="0" smtClean="0">
                <a:solidFill>
                  <a:srgbClr val="273239"/>
                </a:solidFill>
                <a:latin typeface="Nunito"/>
              </a:rPr>
              <a:t>	policies</a:t>
            </a:r>
            <a:r>
              <a:rPr lang="en-US" altLang="en-US" dirty="0">
                <a:solidFill>
                  <a:srgbClr val="273239"/>
                </a:solidFill>
                <a:latin typeface="Nunito"/>
              </a:rPr>
              <a:t>, and fostering collaboration among </a:t>
            </a:r>
            <a:r>
              <a:rPr lang="en-US" altLang="en-US" dirty="0" smtClean="0">
                <a:solidFill>
                  <a:srgbClr val="273239"/>
                </a:solidFill>
                <a:latin typeface="Nunito"/>
              </a:rPr>
              <a:t>consumers, 	manufacturers</a:t>
            </a:r>
            <a:r>
              <a:rPr lang="en-US" altLang="en-US" dirty="0">
                <a:solidFill>
                  <a:srgbClr val="273239"/>
                </a:solidFill>
                <a:latin typeface="Nunito"/>
              </a:rPr>
              <a:t>, and recyclers, we can mitigate the </a:t>
            </a:r>
            <a:r>
              <a:rPr lang="en-US" altLang="en-US" dirty="0" smtClean="0">
                <a:solidFill>
                  <a:srgbClr val="273239"/>
                </a:solidFill>
                <a:latin typeface="Nunito"/>
              </a:rPr>
              <a:t>	environmental </a:t>
            </a:r>
            <a:r>
              <a:rPr lang="en-US" altLang="en-US" dirty="0">
                <a:solidFill>
                  <a:srgbClr val="273239"/>
                </a:solidFill>
                <a:latin typeface="Nunito"/>
              </a:rPr>
              <a:t>and </a:t>
            </a:r>
            <a:r>
              <a:rPr lang="en-US" altLang="en-US" dirty="0" smtClean="0">
                <a:solidFill>
                  <a:srgbClr val="273239"/>
                </a:solidFill>
                <a:latin typeface="Nunito"/>
              </a:rPr>
              <a:t>health impacts </a:t>
            </a:r>
            <a:r>
              <a:rPr lang="en-US" altLang="en-US" dirty="0">
                <a:solidFill>
                  <a:srgbClr val="273239"/>
                </a:solidFill>
                <a:latin typeface="Nunito"/>
              </a:rPr>
              <a:t>of e-waste. </a:t>
            </a:r>
            <a:endParaRPr lang="en-US" altLang="en-US" dirty="0" smtClean="0">
              <a:solidFill>
                <a:srgbClr val="273239"/>
              </a:solidFill>
              <a:latin typeface="Nunito"/>
            </a:endParaRPr>
          </a:p>
          <a:p>
            <a:pPr eaLnBrk="0" fontAlgn="base" hangingPunct="0">
              <a:lnSpc>
                <a:spcPct val="100000"/>
              </a:lnSpc>
              <a:spcBef>
                <a:spcPct val="0"/>
              </a:spcBef>
              <a:spcAft>
                <a:spcPct val="0"/>
              </a:spcAft>
            </a:pPr>
            <a:r>
              <a:rPr lang="en-US" altLang="en-US" dirty="0" smtClean="0">
                <a:solidFill>
                  <a:srgbClr val="273239"/>
                </a:solidFill>
                <a:latin typeface="Nunito"/>
              </a:rPr>
              <a:t>Together</a:t>
            </a:r>
            <a:r>
              <a:rPr lang="en-US" altLang="en-US" dirty="0">
                <a:solidFill>
                  <a:srgbClr val="273239"/>
                </a:solidFill>
                <a:latin typeface="Nunito"/>
              </a:rPr>
              <a:t>, we can pave the way for a more sustainable future</a:t>
            </a:r>
            <a:r>
              <a:rPr lang="en-US" altLang="en-US" dirty="0" smtClean="0">
                <a:solidFill>
                  <a:srgbClr val="273239"/>
                </a:solidFill>
                <a:latin typeface="Nunito"/>
              </a:rPr>
              <a:t>, </a:t>
            </a:r>
            <a:r>
              <a:rPr lang="en-US" altLang="en-US" dirty="0">
                <a:solidFill>
                  <a:srgbClr val="273239"/>
                </a:solidFill>
                <a:latin typeface="Nunito"/>
              </a:rPr>
              <a:t>where </a:t>
            </a:r>
            <a:r>
              <a:rPr lang="en-US" altLang="en-US" dirty="0" smtClean="0">
                <a:solidFill>
                  <a:srgbClr val="273239"/>
                </a:solidFill>
                <a:latin typeface="Nunito"/>
              </a:rPr>
              <a:t>	electronic </a:t>
            </a:r>
            <a:r>
              <a:rPr lang="en-US" altLang="en-US" dirty="0">
                <a:solidFill>
                  <a:srgbClr val="273239"/>
                </a:solidFill>
                <a:latin typeface="Nunito"/>
              </a:rPr>
              <a:t>devices are responsibly managed throughout their life </a:t>
            </a:r>
            <a:r>
              <a:rPr lang="en-US" altLang="en-US" dirty="0" smtClean="0">
                <a:solidFill>
                  <a:srgbClr val="273239"/>
                </a:solidFill>
                <a:latin typeface="Nunito"/>
              </a:rPr>
              <a:t>	cycle</a:t>
            </a:r>
            <a:r>
              <a:rPr lang="en-US" altLang="en-US" dirty="0">
                <a:solidFill>
                  <a:srgbClr val="273239"/>
                </a:solidFill>
                <a:latin typeface="Nunito"/>
              </a:rPr>
              <a:t>, </a:t>
            </a:r>
            <a:r>
              <a:rPr lang="en-US" altLang="en-US" dirty="0" smtClean="0">
                <a:solidFill>
                  <a:srgbClr val="273239"/>
                </a:solidFill>
                <a:latin typeface="Nunito"/>
              </a:rPr>
              <a:t>minimizing </a:t>
            </a:r>
            <a:r>
              <a:rPr lang="en-US" altLang="en-US" dirty="0">
                <a:solidFill>
                  <a:srgbClr val="273239"/>
                </a:solidFill>
                <a:latin typeface="Nunito"/>
              </a:rPr>
              <a:t>waste and maximizing resource recovery.</a:t>
            </a:r>
            <a:endParaRPr lang="en-US" altLang="en-US" sz="3200" b="1" dirty="0">
              <a:solidFill>
                <a:srgbClr val="273239"/>
              </a:solidFill>
              <a:latin typeface="Nunito"/>
            </a:endParaRPr>
          </a:p>
          <a:p>
            <a:endParaRPr lang="en-IN" dirty="0"/>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spTree>
    <p:extLst>
      <p:ext uri="{BB962C8B-B14F-4D97-AF65-F5344CB8AC3E}">
        <p14:creationId xmlns:p14="http://schemas.microsoft.com/office/powerpoint/2010/main" val="4143210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t>Slogans for Waste Disposal</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In order to create awareness about waste disposal methods, from time to time various slogans are used to increase the awareness of public about waste management. The following are the Slogans for the waste disposal:</a:t>
            </a:r>
          </a:p>
          <a:p>
            <a:endParaRPr lang="en-US" dirty="0" smtClean="0"/>
          </a:p>
          <a:p>
            <a:r>
              <a:rPr lang="en-US" dirty="0" smtClean="0"/>
              <a:t>"Save things or waste, it's your choice."</a:t>
            </a:r>
          </a:p>
          <a:p>
            <a:r>
              <a:rPr lang="en-US" dirty="0" smtClean="0"/>
              <a:t>"Increase greenery by recycling waste"</a:t>
            </a:r>
          </a:p>
          <a:p>
            <a:r>
              <a:rPr lang="en-US" dirty="0" smtClean="0"/>
              <a:t>"Recycle your trash or trash your Earth."</a:t>
            </a:r>
          </a:p>
          <a:p>
            <a:r>
              <a:rPr lang="en-US" dirty="0" smtClean="0"/>
              <a:t>"Think before your trash"</a:t>
            </a:r>
          </a:p>
          <a:p>
            <a:r>
              <a:rPr lang="en-US" dirty="0" smtClean="0"/>
              <a:t>"Waste isn’t waste until we waste."</a:t>
            </a:r>
          </a:p>
          <a:p>
            <a:r>
              <a:rPr lang="en-US" dirty="0" smtClean="0"/>
              <a:t>"Be a recycler, be a saver."</a:t>
            </a:r>
          </a:p>
          <a:p>
            <a:r>
              <a:rPr lang="en-US" dirty="0" smtClean="0"/>
              <a:t>"Reduce wasting natural resources."</a:t>
            </a:r>
            <a:endParaRPr lang="en-US" dirty="0"/>
          </a:p>
        </p:txBody>
      </p:sp>
      <p:sp>
        <p:nvSpPr>
          <p:cNvPr id="4" name="Date Placeholder 3"/>
          <p:cNvSpPr>
            <a:spLocks noGrp="1"/>
          </p:cNvSpPr>
          <p:nvPr>
            <p:ph type="dt" sz="half" idx="10"/>
          </p:nvPr>
        </p:nvSpPr>
        <p:spPr/>
        <p:txBody>
          <a:bodyPr/>
          <a:lstStyle/>
          <a:p>
            <a:fld id="{E83B6E35-4DC0-4912-8B36-0B4B5C7A491C}" type="datetime1">
              <a:rPr lang="en-IN" smtClean="0"/>
              <a:t>24-12-2024</a:t>
            </a:fld>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91" y="113211"/>
            <a:ext cx="1436915" cy="1306286"/>
          </a:xfrm>
          <a:prstGeom prst="rect">
            <a:avLst/>
          </a:prstGeom>
        </p:spPr>
      </p:pic>
    </p:spTree>
    <p:extLst>
      <p:ext uri="{BB962C8B-B14F-4D97-AF65-F5344CB8AC3E}">
        <p14:creationId xmlns:p14="http://schemas.microsoft.com/office/powerpoint/2010/main" val="1113133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Quality in India… </a:t>
            </a:r>
            <a:r>
              <a:rPr lang="en-US" dirty="0" err="1" smtClean="0"/>
              <a:t>Ufff</a:t>
            </a:r>
            <a:r>
              <a:rPr lang="en-US" dirty="0" smtClean="0"/>
              <a:t> </a:t>
            </a:r>
            <a:r>
              <a:rPr lang="en-US" dirty="0" err="1" smtClean="0"/>
              <a:t>Indias</a:t>
            </a:r>
            <a:r>
              <a:rPr lang="en-US" dirty="0" smtClean="0"/>
              <a:t> polluted Cities</a:t>
            </a:r>
            <a:endParaRPr lang="en-IN" dirty="0"/>
          </a:p>
        </p:txBody>
      </p:sp>
      <p:pic>
        <p:nvPicPr>
          <p:cNvPr id="4" name="Content Placeholder 3"/>
          <p:cNvPicPr>
            <a:picLocks noGrp="1" noChangeAspect="1"/>
          </p:cNvPicPr>
          <p:nvPr>
            <p:ph idx="1"/>
          </p:nvPr>
        </p:nvPicPr>
        <p:blipFill>
          <a:blip r:embed="rId2"/>
          <a:stretch>
            <a:fillRect/>
          </a:stretch>
        </p:blipFill>
        <p:spPr>
          <a:xfrm>
            <a:off x="4531858" y="3976573"/>
            <a:ext cx="3485878" cy="2562339"/>
          </a:xfrm>
          <a:prstGeom prst="rect">
            <a:avLst/>
          </a:prstGeom>
        </p:spPr>
      </p:pic>
      <p:pic>
        <p:nvPicPr>
          <p:cNvPr id="5" name="Picture 4"/>
          <p:cNvPicPr>
            <a:picLocks noChangeAspect="1"/>
          </p:cNvPicPr>
          <p:nvPr/>
        </p:nvPicPr>
        <p:blipFill>
          <a:blip r:embed="rId3"/>
          <a:stretch>
            <a:fillRect/>
          </a:stretch>
        </p:blipFill>
        <p:spPr>
          <a:xfrm>
            <a:off x="838200" y="1690688"/>
            <a:ext cx="3282043" cy="2562339"/>
          </a:xfrm>
          <a:prstGeom prst="rect">
            <a:avLst/>
          </a:prstGeom>
        </p:spPr>
      </p:pic>
      <p:pic>
        <p:nvPicPr>
          <p:cNvPr id="6" name="Picture 5"/>
          <p:cNvPicPr>
            <a:picLocks noChangeAspect="1"/>
          </p:cNvPicPr>
          <p:nvPr/>
        </p:nvPicPr>
        <p:blipFill>
          <a:blip r:embed="rId4"/>
          <a:stretch>
            <a:fillRect/>
          </a:stretch>
        </p:blipFill>
        <p:spPr>
          <a:xfrm>
            <a:off x="8255180" y="1690689"/>
            <a:ext cx="3170465" cy="2562338"/>
          </a:xfrm>
          <a:prstGeom prst="rect">
            <a:avLst/>
          </a:prstGeom>
        </p:spPr>
      </p:pic>
      <p:sp>
        <p:nvSpPr>
          <p:cNvPr id="3" name="Date Placeholder 2"/>
          <p:cNvSpPr>
            <a:spLocks noGrp="1"/>
          </p:cNvSpPr>
          <p:nvPr>
            <p:ph type="dt" sz="half" idx="10"/>
          </p:nvPr>
        </p:nvSpPr>
        <p:spPr/>
        <p:txBody>
          <a:bodyPr/>
          <a:lstStyle/>
          <a:p>
            <a:fld id="{CA5B5906-7705-4C71-9DAA-B6A31444E075}" type="datetime1">
              <a:rPr lang="en-IN" smtClean="0"/>
              <a:t>24-12-2024</a:t>
            </a:fld>
            <a:endParaRPr lang="en-IN"/>
          </a:p>
        </p:txBody>
      </p:sp>
    </p:spTree>
    <p:extLst>
      <p:ext uri="{BB962C8B-B14F-4D97-AF65-F5344CB8AC3E}">
        <p14:creationId xmlns:p14="http://schemas.microsoft.com/office/powerpoint/2010/main" val="4034075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2452"/>
          </a:xfrm>
        </p:spPr>
        <p:txBody>
          <a:bodyPr>
            <a:normAutofit fontScale="90000"/>
          </a:bodyPr>
          <a:lstStyle/>
          <a:p>
            <a:pPr algn="ctr"/>
            <a:r>
              <a:rPr lang="en-US" dirty="0" smtClean="0"/>
              <a:t>Impact of waste disposal on environment/Climate/health</a:t>
            </a:r>
            <a:endParaRPr lang="en-IN" dirty="0"/>
          </a:p>
        </p:txBody>
      </p:sp>
      <p:sp>
        <p:nvSpPr>
          <p:cNvPr id="3" name="Content Placeholder 2"/>
          <p:cNvSpPr>
            <a:spLocks noGrp="1"/>
          </p:cNvSpPr>
          <p:nvPr>
            <p:ph idx="1"/>
          </p:nvPr>
        </p:nvSpPr>
        <p:spPr/>
        <p:txBody>
          <a:bodyPr>
            <a:normAutofit fontScale="85000" lnSpcReduction="20000"/>
          </a:bodyPr>
          <a:lstStyle/>
          <a:p>
            <a:pPr marL="0" indent="0">
              <a:buNone/>
            </a:pPr>
            <a:endParaRPr lang="en-US" dirty="0"/>
          </a:p>
          <a:p>
            <a:r>
              <a:rPr lang="en-US" dirty="0"/>
              <a:t>Soil contamination is the No. 1 problem caused by improper waste removal and disposal. Some wastes that end up in landfills excrete hazardous chemicals that leak into the soil. </a:t>
            </a:r>
            <a:endParaRPr lang="en-US" dirty="0" smtClean="0"/>
          </a:p>
          <a:p>
            <a:pPr marL="0" indent="0">
              <a:buNone/>
            </a:pPr>
            <a:endParaRPr lang="en-US" dirty="0"/>
          </a:p>
          <a:p>
            <a:r>
              <a:rPr lang="en-US" dirty="0"/>
              <a:t>Waste that contains hazardous chemicals, such as bleach and acids, needs to be disposed of </a:t>
            </a:r>
            <a:r>
              <a:rPr lang="en-US" dirty="0" smtClean="0"/>
              <a:t>properly.</a:t>
            </a:r>
            <a:endParaRPr lang="en-US" dirty="0"/>
          </a:p>
          <a:p>
            <a:r>
              <a:rPr lang="en-US" dirty="0"/>
              <a:t>Some papers and plastics are burned in landfills, emitting gas and chemicals that hurt the ozone layer</a:t>
            </a:r>
            <a:r>
              <a:rPr lang="en-US" dirty="0" smtClean="0"/>
              <a:t>.</a:t>
            </a:r>
          </a:p>
          <a:p>
            <a:r>
              <a:rPr lang="en-US" dirty="0" smtClean="0"/>
              <a:t> </a:t>
            </a:r>
            <a:r>
              <a:rPr lang="en-US" dirty="0"/>
              <a:t>Waste that releases </a:t>
            </a:r>
            <a:r>
              <a:rPr lang="en-US" b="1" u="sng" dirty="0"/>
              <a:t>dioxins</a:t>
            </a:r>
            <a:r>
              <a:rPr lang="en-US" dirty="0"/>
              <a:t> are also dangerous and pose a health risk when they diffuse into the air that we breathe</a:t>
            </a:r>
            <a:r>
              <a:rPr lang="en-US" dirty="0" smtClean="0"/>
              <a:t>.</a:t>
            </a:r>
            <a:endParaRPr lang="en-US" dirty="0"/>
          </a:p>
          <a:p>
            <a:pPr marL="0" indent="0">
              <a:buNone/>
            </a:pPr>
            <a:r>
              <a:rPr lang="en-US" dirty="0" smtClean="0"/>
              <a:t/>
            </a:r>
            <a:br>
              <a:rPr lang="en-US" dirty="0" smtClean="0"/>
            </a:br>
            <a:endParaRPr lang="en-IN" dirty="0"/>
          </a:p>
        </p:txBody>
      </p:sp>
      <p:sp>
        <p:nvSpPr>
          <p:cNvPr id="4" name="Date Placeholder 3"/>
          <p:cNvSpPr>
            <a:spLocks noGrp="1"/>
          </p:cNvSpPr>
          <p:nvPr>
            <p:ph type="dt" sz="half" idx="10"/>
          </p:nvPr>
        </p:nvSpPr>
        <p:spPr/>
        <p:txBody>
          <a:bodyPr/>
          <a:lstStyle/>
          <a:p>
            <a:fld id="{FAFD317A-B228-405A-B9B7-D6344A7E84D2}" type="datetime1">
              <a:rPr lang="en-IN" smtClean="0"/>
              <a:t>24-12-2024</a:t>
            </a:fld>
            <a:endParaRPr lang="en-IN"/>
          </a:p>
        </p:txBody>
      </p:sp>
    </p:spTree>
    <p:extLst>
      <p:ext uri="{BB962C8B-B14F-4D97-AF65-F5344CB8AC3E}">
        <p14:creationId xmlns:p14="http://schemas.microsoft.com/office/powerpoint/2010/main" val="4112442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Research Design</a:t>
            </a:r>
            <a:endParaRPr lang="en-IN" dirty="0"/>
          </a:p>
        </p:txBody>
      </p:sp>
      <p:sp>
        <p:nvSpPr>
          <p:cNvPr id="3" name="Content Placeholder 2"/>
          <p:cNvSpPr>
            <a:spLocks noGrp="1"/>
          </p:cNvSpPr>
          <p:nvPr>
            <p:ph idx="1"/>
          </p:nvPr>
        </p:nvSpPr>
        <p:spPr>
          <a:xfrm>
            <a:off x="644434" y="4115980"/>
            <a:ext cx="10474234" cy="1875518"/>
          </a:xfrm>
        </p:spPr>
        <p:txBody>
          <a:bodyPr>
            <a:normAutofit fontScale="70000" lnSpcReduction="20000"/>
          </a:bodyPr>
          <a:lstStyle/>
          <a:p>
            <a:r>
              <a:rPr lang="en-US" dirty="0"/>
              <a:t>study adopted </a:t>
            </a:r>
            <a:r>
              <a:rPr lang="en-US" dirty="0" smtClean="0"/>
              <a:t>both </a:t>
            </a:r>
            <a:r>
              <a:rPr lang="en-US" dirty="0"/>
              <a:t>open and close-ended questions on a semi-structured questionnaire</a:t>
            </a:r>
            <a:r>
              <a:rPr lang="en-US" dirty="0" smtClean="0"/>
              <a:t>, </a:t>
            </a:r>
          </a:p>
          <a:p>
            <a:r>
              <a:rPr lang="en-US" dirty="0" smtClean="0"/>
              <a:t>The </a:t>
            </a:r>
            <a:r>
              <a:rPr lang="en-US" dirty="0"/>
              <a:t>community members of </a:t>
            </a:r>
            <a:r>
              <a:rPr lang="en-US" dirty="0" err="1"/>
              <a:t>Sobantu</a:t>
            </a:r>
            <a:r>
              <a:rPr lang="en-US" dirty="0"/>
              <a:t> township were randomly selected to participate in the study. </a:t>
            </a:r>
            <a:endParaRPr lang="en-US" dirty="0" smtClean="0"/>
          </a:p>
          <a:p>
            <a:r>
              <a:rPr lang="en-US" dirty="0" smtClean="0"/>
              <a:t>The </a:t>
            </a:r>
            <a:r>
              <a:rPr lang="en-US" dirty="0"/>
              <a:t>minimum sample size was determined as 200 using published tables from the estimated population size of 7,448 of the study </a:t>
            </a:r>
            <a:r>
              <a:rPr lang="en-US" dirty="0" smtClean="0"/>
              <a:t>community. </a:t>
            </a:r>
          </a:p>
          <a:p>
            <a:r>
              <a:rPr lang="en-US" dirty="0" smtClean="0"/>
              <a:t>and </a:t>
            </a:r>
            <a:r>
              <a:rPr lang="en-US" dirty="0"/>
              <a:t>this study </a:t>
            </a:r>
            <a:r>
              <a:rPr lang="en-US" dirty="0" err="1"/>
              <a:t>analysed</a:t>
            </a:r>
            <a:r>
              <a:rPr lang="en-US" dirty="0"/>
              <a:t> primary data from 100 respondents </a:t>
            </a:r>
            <a:r>
              <a:rPr lang="en-US" dirty="0" smtClean="0"/>
              <a:t>.</a:t>
            </a:r>
            <a:endParaRPr lang="en-IN" dirty="0"/>
          </a:p>
        </p:txBody>
      </p:sp>
      <p:sp>
        <p:nvSpPr>
          <p:cNvPr id="4" name="Rectangle 3"/>
          <p:cNvSpPr/>
          <p:nvPr/>
        </p:nvSpPr>
        <p:spPr>
          <a:xfrm>
            <a:off x="806631" y="2166652"/>
            <a:ext cx="10578737" cy="1754326"/>
          </a:xfrm>
          <a:prstGeom prst="rect">
            <a:avLst/>
          </a:prstGeom>
        </p:spPr>
        <p:txBody>
          <a:bodyPr wrap="square">
            <a:spAutoFit/>
          </a:bodyPr>
          <a:lstStyle/>
          <a:p>
            <a:r>
              <a:rPr lang="en-US" dirty="0" smtClean="0">
                <a:solidFill>
                  <a:srgbClr val="1A1B1A"/>
                </a:solidFill>
                <a:latin typeface="Times New Roman" panose="02020603050405020304" pitchFamily="18" charset="0"/>
                <a:ea typeface="Times New Roman" panose="02020603050405020304" pitchFamily="18" charset="0"/>
              </a:rPr>
              <a:t>A study </a:t>
            </a:r>
            <a:r>
              <a:rPr lang="en-US" dirty="0">
                <a:solidFill>
                  <a:srgbClr val="1A1B1A"/>
                </a:solidFill>
                <a:latin typeface="Times New Roman" panose="02020603050405020304" pitchFamily="18" charset="0"/>
                <a:ea typeface="Times New Roman" panose="02020603050405020304" pitchFamily="18" charset="0"/>
              </a:rPr>
              <a:t>was conducted at the </a:t>
            </a:r>
            <a:r>
              <a:rPr lang="en-US" dirty="0" err="1">
                <a:solidFill>
                  <a:srgbClr val="1A1B1A"/>
                </a:solidFill>
                <a:latin typeface="Times New Roman" panose="02020603050405020304" pitchFamily="18" charset="0"/>
                <a:ea typeface="Times New Roman" panose="02020603050405020304" pitchFamily="18" charset="0"/>
              </a:rPr>
              <a:t>Sobantu</a:t>
            </a:r>
            <a:r>
              <a:rPr lang="en-US" dirty="0">
                <a:solidFill>
                  <a:srgbClr val="1A1B1A"/>
                </a:solidFill>
                <a:latin typeface="Times New Roman" panose="02020603050405020304" pitchFamily="18" charset="0"/>
                <a:ea typeface="Times New Roman" panose="02020603050405020304" pitchFamily="18" charset="0"/>
              </a:rPr>
              <a:t> community in the</a:t>
            </a:r>
            <a:r>
              <a:rPr lang="en-US" spc="5" dirty="0">
                <a:solidFill>
                  <a:srgbClr val="1A1B1A"/>
                </a:solidFill>
                <a:latin typeface="Times New Roman" panose="02020603050405020304" pitchFamily="18" charset="0"/>
                <a:ea typeface="Times New Roman" panose="02020603050405020304" pitchFamily="18" charset="0"/>
              </a:rPr>
              <a:t> </a:t>
            </a:r>
            <a:r>
              <a:rPr lang="en-US" dirty="0" err="1">
                <a:solidFill>
                  <a:srgbClr val="1A1B1A"/>
                </a:solidFill>
                <a:latin typeface="Times New Roman" panose="02020603050405020304" pitchFamily="18" charset="0"/>
                <a:ea typeface="Times New Roman" panose="02020603050405020304" pitchFamily="18" charset="0"/>
              </a:rPr>
              <a:t>Msunduzi</a:t>
            </a:r>
            <a:r>
              <a:rPr lang="en-US" dirty="0">
                <a:solidFill>
                  <a:srgbClr val="1A1B1A"/>
                </a:solidFill>
                <a:latin typeface="Times New Roman" panose="02020603050405020304" pitchFamily="18" charset="0"/>
                <a:ea typeface="Times New Roman" panose="02020603050405020304" pitchFamily="18" charset="0"/>
              </a:rPr>
              <a:t> local </a:t>
            </a:r>
            <a:r>
              <a:rPr lang="en-US" dirty="0" smtClean="0">
                <a:solidFill>
                  <a:srgbClr val="1A1B1A"/>
                </a:solidFill>
                <a:latin typeface="Times New Roman" panose="02020603050405020304" pitchFamily="18" charset="0"/>
                <a:ea typeface="Times New Roman" panose="02020603050405020304" pitchFamily="18" charset="0"/>
              </a:rPr>
              <a:t>municipality </a:t>
            </a:r>
            <a:r>
              <a:rPr lang="en-US" dirty="0">
                <a:solidFill>
                  <a:srgbClr val="1A1B1A"/>
                </a:solidFill>
                <a:latin typeface="Times New Roman" panose="02020603050405020304" pitchFamily="18" charset="0"/>
                <a:ea typeface="Times New Roman" panose="02020603050405020304" pitchFamily="18" charset="0"/>
              </a:rPr>
              <a:t>in the </a:t>
            </a:r>
            <a:r>
              <a:rPr lang="en-US" dirty="0" err="1">
                <a:solidFill>
                  <a:srgbClr val="1A1B1A"/>
                </a:solidFill>
                <a:latin typeface="Times New Roman" panose="02020603050405020304" pitchFamily="18" charset="0"/>
                <a:ea typeface="Times New Roman" panose="02020603050405020304" pitchFamily="18" charset="0"/>
              </a:rPr>
              <a:t>KwaZulu</a:t>
            </a:r>
            <a:r>
              <a:rPr lang="en-US" dirty="0">
                <a:solidFill>
                  <a:srgbClr val="1A1B1A"/>
                </a:solidFill>
                <a:latin typeface="Times New Roman" panose="02020603050405020304" pitchFamily="18" charset="0"/>
                <a:ea typeface="Times New Roman" panose="02020603050405020304" pitchFamily="18" charset="0"/>
              </a:rPr>
              <a:t> Natal Midlands in South Africa.</a:t>
            </a:r>
            <a:r>
              <a:rPr lang="en-US" spc="5" dirty="0">
                <a:solidFill>
                  <a:srgbClr val="1A1B1A"/>
                </a:solidFill>
                <a:latin typeface="Times New Roman" panose="02020603050405020304" pitchFamily="18" charset="0"/>
                <a:ea typeface="Times New Roman" panose="02020603050405020304" pitchFamily="18" charset="0"/>
              </a:rPr>
              <a:t> </a:t>
            </a:r>
            <a:r>
              <a:rPr lang="en-US" dirty="0" err="1" smtClean="0">
                <a:solidFill>
                  <a:srgbClr val="1A1B1A"/>
                </a:solidFill>
                <a:latin typeface="Times New Roman" panose="02020603050405020304" pitchFamily="18" charset="0"/>
                <a:ea typeface="Times New Roman" panose="02020603050405020304" pitchFamily="18" charset="0"/>
              </a:rPr>
              <a:t>Sobantu</a:t>
            </a:r>
            <a:r>
              <a:rPr lang="en-US" spc="5" dirty="0" smtClean="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Township</a:t>
            </a:r>
            <a:r>
              <a:rPr lang="en-US" spc="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had</a:t>
            </a:r>
            <a:r>
              <a:rPr lang="en-US" spc="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a</a:t>
            </a:r>
            <a:r>
              <a:rPr lang="en-US" spc="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serious</a:t>
            </a:r>
            <a:r>
              <a:rPr lang="en-US" spc="-210"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challenge of environmental degradation and pollution since it is</a:t>
            </a:r>
            <a:r>
              <a:rPr lang="en-US" spc="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located</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within</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the</a:t>
            </a:r>
            <a:r>
              <a:rPr lang="en-US" spc="-40"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proximity</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of</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3</a:t>
            </a:r>
            <a:r>
              <a:rPr lang="en-US" spc="-40"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meters</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of</a:t>
            </a:r>
            <a:r>
              <a:rPr lang="en-US" spc="-40"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a</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New</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England</a:t>
            </a:r>
            <a:r>
              <a:rPr lang="en-US" spc="-40"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landfill</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site.</a:t>
            </a:r>
            <a:r>
              <a:rPr lang="en-US" spc="-200"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The</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location</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makes</a:t>
            </a:r>
            <a:r>
              <a:rPr lang="en-US" spc="-40"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it</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difficult</a:t>
            </a:r>
            <a:r>
              <a:rPr lang="en-US" spc="-40"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for</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the</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residents</a:t>
            </a:r>
            <a:r>
              <a:rPr lang="en-US" spc="-40"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to</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live</a:t>
            </a:r>
            <a:r>
              <a:rPr lang="en-US" spc="-40"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a</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healthy</a:t>
            </a:r>
            <a:r>
              <a:rPr lang="en-US" spc="-4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life</a:t>
            </a:r>
            <a:r>
              <a:rPr lang="en-US" spc="-40"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due</a:t>
            </a:r>
            <a:r>
              <a:rPr lang="en-US" spc="-200"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to odor coming from the landfill site </a:t>
            </a:r>
            <a:r>
              <a:rPr lang="en-US" dirty="0" smtClean="0">
                <a:solidFill>
                  <a:srgbClr val="1A1B1A"/>
                </a:solidFill>
                <a:latin typeface="Times New Roman" panose="02020603050405020304" pitchFamily="18" charset="0"/>
                <a:ea typeface="Times New Roman" panose="02020603050405020304" pitchFamily="18" charset="0"/>
              </a:rPr>
              <a:t>Poor</a:t>
            </a:r>
            <a:r>
              <a:rPr lang="en-US" spc="5" dirty="0" smtClean="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management of catchment areas resulted in the degradation of</a:t>
            </a:r>
            <a:r>
              <a:rPr lang="en-US" spc="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wetlands within the municipality </a:t>
            </a:r>
            <a:r>
              <a:rPr lang="en-US" dirty="0" smtClean="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Furthermore,</a:t>
            </a:r>
            <a:r>
              <a:rPr lang="en-US" spc="5" dirty="0">
                <a:solidFill>
                  <a:srgbClr val="1A1B1A"/>
                </a:solidFill>
                <a:latin typeface="Times New Roman" panose="02020603050405020304" pitchFamily="18" charset="0"/>
                <a:ea typeface="Times New Roman" panose="02020603050405020304" pitchFamily="18" charset="0"/>
              </a:rPr>
              <a:t> </a:t>
            </a:r>
            <a:r>
              <a:rPr lang="en-US" dirty="0">
                <a:solidFill>
                  <a:srgbClr val="1A1B1A"/>
                </a:solidFill>
                <a:latin typeface="Times New Roman" panose="02020603050405020304" pitchFamily="18" charset="0"/>
                <a:ea typeface="Times New Roman" panose="02020603050405020304" pitchFamily="18" charset="0"/>
              </a:rPr>
              <a:t>the lack of waste collection services </a:t>
            </a:r>
            <a:endParaRPr lang="en-IN" dirty="0"/>
          </a:p>
        </p:txBody>
      </p:sp>
      <p:sp>
        <p:nvSpPr>
          <p:cNvPr id="5" name="Date Placeholder 4"/>
          <p:cNvSpPr>
            <a:spLocks noGrp="1"/>
          </p:cNvSpPr>
          <p:nvPr>
            <p:ph type="dt" sz="half" idx="10"/>
          </p:nvPr>
        </p:nvSpPr>
        <p:spPr/>
        <p:txBody>
          <a:bodyPr/>
          <a:lstStyle/>
          <a:p>
            <a:fld id="{83442A40-1ADF-47F1-A009-6CD5249DC878}" type="datetime1">
              <a:rPr lang="en-IN" smtClean="0"/>
              <a:t>24-12-2024</a:t>
            </a:fld>
            <a:endParaRPr lang="en-IN"/>
          </a:p>
        </p:txBody>
      </p:sp>
    </p:spTree>
    <p:extLst>
      <p:ext uri="{BB962C8B-B14F-4D97-AF65-F5344CB8AC3E}">
        <p14:creationId xmlns:p14="http://schemas.microsoft.com/office/powerpoint/2010/main" val="4225356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Data analysis</a:t>
            </a:r>
            <a:endParaRPr lang="en-IN" dirty="0"/>
          </a:p>
        </p:txBody>
      </p:sp>
      <p:sp>
        <p:nvSpPr>
          <p:cNvPr id="3" name="Content Placeholder 2"/>
          <p:cNvSpPr>
            <a:spLocks noGrp="1"/>
          </p:cNvSpPr>
          <p:nvPr>
            <p:ph idx="1"/>
          </p:nvPr>
        </p:nvSpPr>
        <p:spPr/>
        <p:txBody>
          <a:bodyPr>
            <a:normAutofit fontScale="85000" lnSpcReduction="20000"/>
          </a:bodyPr>
          <a:lstStyle/>
          <a:p>
            <a:pPr marL="0" indent="0">
              <a:buNone/>
            </a:pPr>
            <a:endParaRPr lang="en-IN" sz="1800" dirty="0"/>
          </a:p>
          <a:p>
            <a:r>
              <a:rPr lang="en-US" dirty="0"/>
              <a:t>This study </a:t>
            </a:r>
            <a:r>
              <a:rPr lang="en-US" dirty="0" err="1"/>
              <a:t>analysed</a:t>
            </a:r>
            <a:r>
              <a:rPr lang="en-US" dirty="0"/>
              <a:t> data collected descriptively and inferentially using Statistical Package for Social Scientists (SPSS) software (version 29). </a:t>
            </a:r>
            <a:endParaRPr lang="en-US" dirty="0" smtClean="0"/>
          </a:p>
          <a:p>
            <a:r>
              <a:rPr lang="en-US" dirty="0" smtClean="0"/>
              <a:t>A </a:t>
            </a:r>
            <a:r>
              <a:rPr lang="en-US" dirty="0"/>
              <a:t>series of Pearson chi-square tests were applied to gauge the correlation between some demographic variables and some pertinent questions concerning knowledge of the general risks of improper waste disposal and aspects of human health risks related to improper waste disposal. </a:t>
            </a:r>
            <a:endParaRPr lang="en-US" dirty="0" smtClean="0"/>
          </a:p>
          <a:p>
            <a:r>
              <a:rPr lang="en-US" dirty="0" smtClean="0"/>
              <a:t>Qualitative </a:t>
            </a:r>
            <a:r>
              <a:rPr lang="en-US" dirty="0"/>
              <a:t>data, in the form of open-ended questions, was also </a:t>
            </a:r>
            <a:r>
              <a:rPr lang="en-US" dirty="0" err="1"/>
              <a:t>analysed</a:t>
            </a:r>
            <a:r>
              <a:rPr lang="en-US" dirty="0"/>
              <a:t> thematically and using descriptive statistics</a:t>
            </a:r>
            <a:r>
              <a:rPr lang="en-US" dirty="0" smtClean="0"/>
              <a:t>.</a:t>
            </a:r>
          </a:p>
          <a:p>
            <a:r>
              <a:rPr lang="en-US" dirty="0" smtClean="0"/>
              <a:t> </a:t>
            </a:r>
            <a:r>
              <a:rPr lang="en-US" dirty="0"/>
              <a:t>Furthermore, the study applied an ordinal regression to assess the cost of clean-up for the municipality. </a:t>
            </a:r>
            <a:endParaRPr lang="en-US" dirty="0" smtClean="0"/>
          </a:p>
          <a:p>
            <a:r>
              <a:rPr lang="en-US" dirty="0" smtClean="0"/>
              <a:t>The </a:t>
            </a:r>
            <a:r>
              <a:rPr lang="en-US" dirty="0"/>
              <a:t>results are presented using tables and charts, and a brief explanation and discussion of the results are made.</a:t>
            </a:r>
            <a:endParaRPr lang="en-IN" dirty="0"/>
          </a:p>
        </p:txBody>
      </p:sp>
      <p:sp>
        <p:nvSpPr>
          <p:cNvPr id="4" name="Date Placeholder 3"/>
          <p:cNvSpPr>
            <a:spLocks noGrp="1"/>
          </p:cNvSpPr>
          <p:nvPr>
            <p:ph type="dt" sz="half" idx="10"/>
          </p:nvPr>
        </p:nvSpPr>
        <p:spPr/>
        <p:txBody>
          <a:bodyPr/>
          <a:lstStyle/>
          <a:p>
            <a:fld id="{D084755B-247F-44A7-A0E0-32C4E3C78E1D}" type="datetime1">
              <a:rPr lang="en-IN" smtClean="0"/>
              <a:t>24-12-2024</a:t>
            </a:fld>
            <a:endParaRPr lang="en-IN"/>
          </a:p>
        </p:txBody>
      </p:sp>
    </p:spTree>
    <p:extLst>
      <p:ext uri="{BB962C8B-B14F-4D97-AF65-F5344CB8AC3E}">
        <p14:creationId xmlns:p14="http://schemas.microsoft.com/office/powerpoint/2010/main" val="1551041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IN"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r>
              <a:rPr lang="en-US" dirty="0" smtClean="0"/>
              <a:t>applied </a:t>
            </a:r>
            <a:r>
              <a:rPr lang="en-US" dirty="0"/>
              <a:t>six chi-squared tests of independence to assess the risks of improper waste disposal by correlating the following variables:</a:t>
            </a:r>
            <a:endParaRPr lang="en-IN" dirty="0"/>
          </a:p>
          <a:p>
            <a:pPr marL="0" indent="0">
              <a:buNone/>
            </a:pPr>
            <a:endParaRPr lang="en-IN" dirty="0"/>
          </a:p>
          <a:p>
            <a:pPr marL="0" indent="0">
              <a:buNone/>
            </a:pPr>
            <a:r>
              <a:rPr lang="en-US" dirty="0" smtClean="0"/>
              <a:t>•	gender and the question of whether the respondents are aware of improper waste disposal in their community.</a:t>
            </a:r>
          </a:p>
          <a:p>
            <a:pPr marL="0" indent="0">
              <a:buNone/>
            </a:pPr>
            <a:r>
              <a:rPr lang="en-US" dirty="0" smtClean="0"/>
              <a:t>•	age group and knowledge of the effects of improper waste disposal.</a:t>
            </a:r>
          </a:p>
          <a:p>
            <a:pPr marL="0" indent="0">
              <a:buNone/>
            </a:pPr>
            <a:r>
              <a:rPr lang="en-US" dirty="0" smtClean="0"/>
              <a:t>•	the level of education and the knowledge of risk posed by improper waste disposal.</a:t>
            </a:r>
          </a:p>
          <a:p>
            <a:pPr marL="0" indent="0">
              <a:buNone/>
            </a:pPr>
            <a:r>
              <a:rPr lang="en-US" dirty="0" smtClean="0"/>
              <a:t>•	marital status and knowledge of the factors that cause improper waste disposal in the community.</a:t>
            </a:r>
          </a:p>
          <a:p>
            <a:pPr marL="0" indent="0">
              <a:buNone/>
            </a:pPr>
            <a:r>
              <a:rPr lang="en-US" dirty="0" smtClean="0"/>
              <a:t>•	the employment status of respondents and the most vulnerable to risks of improper waste disposal in their community.</a:t>
            </a:r>
            <a:endParaRPr lang="en-US" dirty="0"/>
          </a:p>
        </p:txBody>
      </p:sp>
      <p:sp>
        <p:nvSpPr>
          <p:cNvPr id="4" name="Date Placeholder 3"/>
          <p:cNvSpPr>
            <a:spLocks noGrp="1"/>
          </p:cNvSpPr>
          <p:nvPr>
            <p:ph type="dt" sz="half" idx="10"/>
          </p:nvPr>
        </p:nvSpPr>
        <p:spPr/>
        <p:txBody>
          <a:bodyPr/>
          <a:lstStyle/>
          <a:p>
            <a:fld id="{FD4DD3DB-3216-4C9F-A192-D95F4D0262C1}" type="datetime1">
              <a:rPr lang="en-IN" smtClean="0"/>
              <a:t>24-12-2024</a:t>
            </a:fld>
            <a:endParaRPr lang="en-IN"/>
          </a:p>
        </p:txBody>
      </p:sp>
    </p:spTree>
    <p:extLst>
      <p:ext uri="{BB962C8B-B14F-4D97-AF65-F5344CB8AC3E}">
        <p14:creationId xmlns:p14="http://schemas.microsoft.com/office/powerpoint/2010/main" val="1870094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rtl="0">
              <a:lnSpc>
                <a:spcPct val="90000"/>
              </a:lnSpc>
              <a:spcBef>
                <a:spcPct val="0"/>
              </a:spcBef>
            </a:pPr>
            <a:r>
              <a:rPr lang="en-US" b="1" dirty="0" smtClean="0"/>
              <a:t>Human health risk of improper waste disposal</a:t>
            </a:r>
            <a:r>
              <a:rPr lang="en-IN" b="1" dirty="0" smtClean="0"/>
              <a:t/>
            </a:r>
            <a:br>
              <a:rPr lang="en-IN" b="1" dirty="0" smtClean="0"/>
            </a:br>
            <a:endParaRPr lang="en-IN" dirty="0"/>
          </a:p>
        </p:txBody>
      </p:sp>
      <p:sp>
        <p:nvSpPr>
          <p:cNvPr id="3" name="Content Placeholder 2"/>
          <p:cNvSpPr>
            <a:spLocks noGrp="1"/>
          </p:cNvSpPr>
          <p:nvPr>
            <p:ph idx="1"/>
          </p:nvPr>
        </p:nvSpPr>
        <p:spPr/>
        <p:txBody>
          <a:bodyPr>
            <a:normAutofit/>
          </a:bodyPr>
          <a:lstStyle/>
          <a:p>
            <a:r>
              <a:rPr lang="en-US" dirty="0" smtClean="0"/>
              <a:t>To </a:t>
            </a:r>
            <a:r>
              <a:rPr lang="en-US" dirty="0"/>
              <a:t>understand the human health risks posed by improper waste disposal, the study first asked the respondents if they knew of any human health risks caused by improper waste disposal. </a:t>
            </a:r>
          </a:p>
          <a:p>
            <a:r>
              <a:rPr lang="en-US" dirty="0" smtClean="0"/>
              <a:t> </a:t>
            </a:r>
            <a:r>
              <a:rPr lang="en-US" dirty="0"/>
              <a:t>Secondly, the study asked the respondents if they had ever noticed any health hazards in and around their dumping area, and the responses were </a:t>
            </a:r>
            <a:r>
              <a:rPr lang="en-US" dirty="0" err="1"/>
              <a:t>analysed</a:t>
            </a:r>
            <a:r>
              <a:rPr lang="en-US" dirty="0"/>
              <a:t> descriptively. </a:t>
            </a:r>
            <a:endParaRPr lang="en-US" dirty="0" smtClean="0"/>
          </a:p>
          <a:p>
            <a:r>
              <a:rPr lang="en-US" dirty="0" smtClean="0"/>
              <a:t>This </a:t>
            </a:r>
            <a:r>
              <a:rPr lang="en-US" dirty="0"/>
              <a:t>study applied a chi-squared test </a:t>
            </a:r>
            <a:r>
              <a:rPr lang="en-US" dirty="0" smtClean="0"/>
              <a:t>to </a:t>
            </a:r>
            <a:r>
              <a:rPr lang="en-US" dirty="0"/>
              <a:t>assess the respondent’s answers when asked about information available to communities about the impacts of improper waste </a:t>
            </a:r>
            <a:r>
              <a:rPr lang="en-US" dirty="0" smtClean="0"/>
              <a:t>disposal.</a:t>
            </a:r>
            <a:endParaRPr lang="en-IN" dirty="0"/>
          </a:p>
        </p:txBody>
      </p:sp>
      <p:sp>
        <p:nvSpPr>
          <p:cNvPr id="4" name="Date Placeholder 3"/>
          <p:cNvSpPr>
            <a:spLocks noGrp="1"/>
          </p:cNvSpPr>
          <p:nvPr>
            <p:ph type="dt" sz="half" idx="10"/>
          </p:nvPr>
        </p:nvSpPr>
        <p:spPr/>
        <p:txBody>
          <a:bodyPr/>
          <a:lstStyle/>
          <a:p>
            <a:fld id="{2330D4D0-BEDD-490E-850A-3744154FB8B1}" type="datetime1">
              <a:rPr lang="en-IN" smtClean="0"/>
              <a:t>24-12-2024</a:t>
            </a:fld>
            <a:endParaRPr lang="en-IN"/>
          </a:p>
        </p:txBody>
      </p:sp>
    </p:spTree>
    <p:extLst>
      <p:ext uri="{BB962C8B-B14F-4D97-AF65-F5344CB8AC3E}">
        <p14:creationId xmlns:p14="http://schemas.microsoft.com/office/powerpoint/2010/main" val="3820264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Improperly waste disposed reported by the study respondents applied to a basic framework for categorizing waste.</a:t>
            </a:r>
            <a:endParaRPr lang="en-IN"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8977143"/>
              </p:ext>
            </p:extLst>
          </p:nvPr>
        </p:nvGraphicFramePr>
        <p:xfrm>
          <a:off x="838199" y="1776552"/>
          <a:ext cx="10448109" cy="4746166"/>
        </p:xfrm>
        <a:graphic>
          <a:graphicData uri="http://schemas.openxmlformats.org/drawingml/2006/table">
            <a:tbl>
              <a:tblPr firstRow="1" firstCol="1" lastRow="1" lastCol="1" bandRow="1" bandCol="1">
                <a:tableStyleId>{5C22544A-7EE6-4342-B048-85BDC9FD1C3A}</a:tableStyleId>
              </a:tblPr>
              <a:tblGrid>
                <a:gridCol w="4367427">
                  <a:extLst>
                    <a:ext uri="{9D8B030D-6E8A-4147-A177-3AD203B41FA5}">
                      <a16:colId xmlns:a16="http://schemas.microsoft.com/office/drawing/2014/main" val="3612980077"/>
                    </a:ext>
                  </a:extLst>
                </a:gridCol>
                <a:gridCol w="3877475">
                  <a:extLst>
                    <a:ext uri="{9D8B030D-6E8A-4147-A177-3AD203B41FA5}">
                      <a16:colId xmlns:a16="http://schemas.microsoft.com/office/drawing/2014/main" val="542079041"/>
                    </a:ext>
                  </a:extLst>
                </a:gridCol>
                <a:gridCol w="2203207">
                  <a:extLst>
                    <a:ext uri="{9D8B030D-6E8A-4147-A177-3AD203B41FA5}">
                      <a16:colId xmlns:a16="http://schemas.microsoft.com/office/drawing/2014/main" val="1335394750"/>
                    </a:ext>
                  </a:extLst>
                </a:gridCol>
              </a:tblGrid>
              <a:tr h="241357">
                <a:tc>
                  <a:txBody>
                    <a:bodyPr/>
                    <a:lstStyle/>
                    <a:p>
                      <a:pPr marL="60960" algn="l">
                        <a:spcBef>
                          <a:spcPts val="300"/>
                        </a:spcBef>
                        <a:spcAft>
                          <a:spcPts val="0"/>
                        </a:spcAft>
                      </a:pPr>
                      <a:r>
                        <a:rPr lang="en-US" sz="900" b="1" dirty="0">
                          <a:effectLst/>
                        </a:rPr>
                        <a:t>Waste</a:t>
                      </a:r>
                      <a:r>
                        <a:rPr lang="en-US" sz="900" b="1" spc="55" dirty="0">
                          <a:effectLst/>
                        </a:rPr>
                        <a:t> </a:t>
                      </a:r>
                      <a:r>
                        <a:rPr lang="en-US" sz="900" b="1" dirty="0">
                          <a:effectLst/>
                        </a:rPr>
                        <a:t>categories</a:t>
                      </a:r>
                      <a:endParaRPr lang="en-IN" sz="11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960" algn="l">
                        <a:spcBef>
                          <a:spcPts val="300"/>
                        </a:spcBef>
                        <a:spcAft>
                          <a:spcPts val="0"/>
                        </a:spcAft>
                      </a:pPr>
                      <a:r>
                        <a:rPr lang="en-US" sz="900" dirty="0">
                          <a:effectLst/>
                        </a:rPr>
                        <a:t>Potential</a:t>
                      </a:r>
                      <a:r>
                        <a:rPr lang="en-US" sz="900" spc="-55" dirty="0">
                          <a:effectLst/>
                        </a:rPr>
                        <a:t> </a:t>
                      </a:r>
                      <a:r>
                        <a:rPr lang="en-US" sz="900" dirty="0">
                          <a:effectLst/>
                        </a:rPr>
                        <a:t>risks</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3185" marR="80010" algn="ctr">
                        <a:spcBef>
                          <a:spcPts val="300"/>
                        </a:spcBef>
                        <a:spcAft>
                          <a:spcPts val="0"/>
                        </a:spcAft>
                      </a:pPr>
                      <a:r>
                        <a:rPr lang="en-US" sz="900">
                          <a:effectLst/>
                        </a:rPr>
                        <a:t>Number</a:t>
                      </a:r>
                      <a:r>
                        <a:rPr lang="en-US" sz="900" spc="-50">
                          <a:effectLst/>
                        </a:rPr>
                        <a:t> </a:t>
                      </a:r>
                      <a:r>
                        <a:rPr lang="en-US" sz="900">
                          <a:effectLst/>
                        </a:rPr>
                        <a:t>of</a:t>
                      </a:r>
                      <a:r>
                        <a:rPr lang="en-US" sz="900" spc="-45">
                          <a:effectLst/>
                        </a:rPr>
                        <a:t> </a:t>
                      </a:r>
                      <a:r>
                        <a:rPr lang="en-US" sz="900">
                          <a:effectLst/>
                        </a:rPr>
                        <a:t>responses</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84848661"/>
                  </a:ext>
                </a:extLst>
              </a:tr>
              <a:tr h="396513">
                <a:tc>
                  <a:txBody>
                    <a:bodyPr/>
                    <a:lstStyle/>
                    <a:p>
                      <a:pPr marL="60960" marR="479425" algn="l">
                        <a:lnSpc>
                          <a:spcPts val="1200"/>
                        </a:lnSpc>
                        <a:spcBef>
                          <a:spcPts val="15"/>
                        </a:spcBef>
                        <a:spcAft>
                          <a:spcPts val="0"/>
                        </a:spcAft>
                      </a:pPr>
                      <a:r>
                        <a:rPr lang="en-US" sz="700">
                          <a:effectLst/>
                        </a:rPr>
                        <a:t>Organic</a:t>
                      </a:r>
                      <a:r>
                        <a:rPr lang="en-US" sz="700" spc="-40">
                          <a:effectLst/>
                        </a:rPr>
                        <a:t> </a:t>
                      </a:r>
                      <a:r>
                        <a:rPr lang="en-US" sz="700">
                          <a:effectLst/>
                        </a:rPr>
                        <a:t>Waste:</a:t>
                      </a:r>
                      <a:r>
                        <a:rPr lang="en-US" sz="700" spc="-35">
                          <a:effectLst/>
                        </a:rPr>
                        <a:t> </a:t>
                      </a:r>
                      <a:r>
                        <a:rPr lang="en-US" sz="700">
                          <a:effectLst/>
                        </a:rPr>
                        <a:t>Includes</a:t>
                      </a:r>
                      <a:r>
                        <a:rPr lang="en-US" sz="700" spc="-35">
                          <a:effectLst/>
                        </a:rPr>
                        <a:t> </a:t>
                      </a:r>
                      <a:r>
                        <a:rPr lang="en-US" sz="700">
                          <a:effectLst/>
                        </a:rPr>
                        <a:t>food</a:t>
                      </a:r>
                      <a:r>
                        <a:rPr lang="en-US" sz="700" spc="-40">
                          <a:effectLst/>
                        </a:rPr>
                        <a:t> </a:t>
                      </a:r>
                      <a:r>
                        <a:rPr lang="en-US" sz="700">
                          <a:effectLst/>
                        </a:rPr>
                        <a:t>scraps,</a:t>
                      </a:r>
                      <a:r>
                        <a:rPr lang="en-US" sz="700" spc="-35">
                          <a:effectLst/>
                        </a:rPr>
                        <a:t> </a:t>
                      </a:r>
                      <a:r>
                        <a:rPr lang="en-US" sz="700">
                          <a:effectLst/>
                        </a:rPr>
                        <a:t>yard</a:t>
                      </a:r>
                      <a:r>
                        <a:rPr lang="en-US" sz="700" spc="-35">
                          <a:effectLst/>
                        </a:rPr>
                        <a:t> </a:t>
                      </a:r>
                      <a:r>
                        <a:rPr lang="en-US" sz="700">
                          <a:effectLst/>
                        </a:rPr>
                        <a:t>waste,</a:t>
                      </a:r>
                      <a:r>
                        <a:rPr lang="en-US" sz="700" spc="-35">
                          <a:effectLst/>
                        </a:rPr>
                        <a:t> </a:t>
                      </a:r>
                      <a:r>
                        <a:rPr lang="en-US" sz="700">
                          <a:effectLst/>
                        </a:rPr>
                        <a:t>and</a:t>
                      </a:r>
                      <a:r>
                        <a:rPr lang="en-US" sz="700" spc="-40">
                          <a:effectLst/>
                        </a:rPr>
                        <a:t> </a:t>
                      </a:r>
                      <a:r>
                        <a:rPr lang="en-US" sz="700">
                          <a:effectLst/>
                        </a:rPr>
                        <a:t>other</a:t>
                      </a:r>
                      <a:r>
                        <a:rPr lang="en-US" sz="700" spc="-160">
                          <a:effectLst/>
                        </a:rPr>
                        <a:t> </a:t>
                      </a:r>
                      <a:r>
                        <a:rPr lang="en-US" sz="700">
                          <a:effectLst/>
                        </a:rPr>
                        <a:t>biodegradable</a:t>
                      </a:r>
                      <a:r>
                        <a:rPr lang="en-US" sz="700" spc="-20">
                          <a:effectLst/>
                        </a:rPr>
                        <a:t> </a:t>
                      </a:r>
                      <a:r>
                        <a:rPr lang="en-US" sz="700">
                          <a:effectLst/>
                        </a:rPr>
                        <a:t>materials</a:t>
                      </a:r>
                      <a:r>
                        <a:rPr lang="en-US" sz="700" spc="-15">
                          <a:effectLst/>
                        </a:rPr>
                        <a:t> </a:t>
                      </a:r>
                      <a:r>
                        <a:rPr lang="en-US" sz="700">
                          <a:effectLst/>
                        </a:rPr>
                        <a:t>and</a:t>
                      </a:r>
                      <a:r>
                        <a:rPr lang="en-US" sz="700" spc="-20">
                          <a:effectLst/>
                        </a:rPr>
                        <a:t> </a:t>
                      </a:r>
                      <a:r>
                        <a:rPr lang="en-US" sz="700">
                          <a:effectLst/>
                        </a:rPr>
                        <a:t>contamination</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960" algn="l">
                        <a:spcBef>
                          <a:spcPts val="325"/>
                        </a:spcBef>
                        <a:spcAft>
                          <a:spcPts val="0"/>
                        </a:spcAft>
                      </a:pPr>
                      <a:r>
                        <a:rPr lang="en-US" sz="700">
                          <a:effectLst/>
                        </a:rPr>
                        <a:t>Improper</a:t>
                      </a:r>
                      <a:r>
                        <a:rPr lang="en-US" sz="700" spc="-15">
                          <a:effectLst/>
                        </a:rPr>
                        <a:t> </a:t>
                      </a:r>
                      <a:r>
                        <a:rPr lang="en-US" sz="700">
                          <a:effectLst/>
                        </a:rPr>
                        <a:t>disposal</a:t>
                      </a:r>
                      <a:r>
                        <a:rPr lang="en-US" sz="700" spc="-15">
                          <a:effectLst/>
                        </a:rPr>
                        <a:t> </a:t>
                      </a:r>
                      <a:r>
                        <a:rPr lang="en-US" sz="700">
                          <a:effectLst/>
                        </a:rPr>
                        <a:t>can</a:t>
                      </a:r>
                      <a:r>
                        <a:rPr lang="en-US" sz="700" spc="-15">
                          <a:effectLst/>
                        </a:rPr>
                        <a:t> </a:t>
                      </a:r>
                      <a:r>
                        <a:rPr lang="en-US" sz="700">
                          <a:effectLst/>
                        </a:rPr>
                        <a:t>lead</a:t>
                      </a:r>
                      <a:r>
                        <a:rPr lang="en-US" sz="700" spc="-10">
                          <a:effectLst/>
                        </a:rPr>
                        <a:t> </a:t>
                      </a:r>
                      <a:r>
                        <a:rPr lang="en-US" sz="700">
                          <a:effectLst/>
                        </a:rPr>
                        <a:t>to</a:t>
                      </a:r>
                      <a:r>
                        <a:rPr lang="en-US" sz="700" spc="-15">
                          <a:effectLst/>
                        </a:rPr>
                        <a:t> </a:t>
                      </a:r>
                      <a:r>
                        <a:rPr lang="en-US" sz="700">
                          <a:effectLst/>
                        </a:rPr>
                        <a:t>methane</a:t>
                      </a:r>
                      <a:r>
                        <a:rPr lang="en-US" sz="700" spc="-15">
                          <a:effectLst/>
                        </a:rPr>
                        <a:t> </a:t>
                      </a:r>
                      <a:r>
                        <a:rPr lang="en-US" sz="700">
                          <a:effectLst/>
                        </a:rPr>
                        <a:t>emissions</a:t>
                      </a:r>
                      <a:r>
                        <a:rPr lang="en-US" sz="700" spc="-10">
                          <a:effectLst/>
                        </a:rPr>
                        <a:t> </a:t>
                      </a:r>
                      <a:r>
                        <a:rPr lang="en-US" sz="700">
                          <a:effectLst/>
                        </a:rPr>
                        <a:t>and</a:t>
                      </a:r>
                      <a:r>
                        <a:rPr lang="en-US" sz="700" spc="-15">
                          <a:effectLst/>
                        </a:rPr>
                        <a:t> </a:t>
                      </a:r>
                      <a:r>
                        <a:rPr lang="en-US" sz="700">
                          <a:effectLst/>
                        </a:rPr>
                        <a:t>soil</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 algn="ctr">
                        <a:spcBef>
                          <a:spcPts val="325"/>
                        </a:spcBef>
                        <a:spcAft>
                          <a:spcPts val="0"/>
                        </a:spcAft>
                      </a:pPr>
                      <a:r>
                        <a:rPr lang="en-US" sz="700">
                          <a:effectLst/>
                        </a:rPr>
                        <a:t>9</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31477621"/>
                  </a:ext>
                </a:extLst>
              </a:tr>
              <a:tr h="396513">
                <a:tc>
                  <a:txBody>
                    <a:bodyPr/>
                    <a:lstStyle/>
                    <a:p>
                      <a:pPr marL="60960" marR="172085" algn="l">
                        <a:lnSpc>
                          <a:spcPts val="1200"/>
                        </a:lnSpc>
                        <a:spcBef>
                          <a:spcPts val="15"/>
                        </a:spcBef>
                        <a:spcAft>
                          <a:spcPts val="0"/>
                        </a:spcAft>
                      </a:pPr>
                      <a:r>
                        <a:rPr lang="en-US" sz="700" spc="-5">
                          <a:effectLst/>
                        </a:rPr>
                        <a:t>Inorganic</a:t>
                      </a:r>
                      <a:r>
                        <a:rPr lang="en-US" sz="700" spc="-40">
                          <a:effectLst/>
                        </a:rPr>
                        <a:t> </a:t>
                      </a:r>
                      <a:r>
                        <a:rPr lang="en-US" sz="700" spc="-5">
                          <a:effectLst/>
                        </a:rPr>
                        <a:t>Waste:</a:t>
                      </a:r>
                      <a:r>
                        <a:rPr lang="en-US" sz="700" spc="-35">
                          <a:effectLst/>
                        </a:rPr>
                        <a:t> </a:t>
                      </a:r>
                      <a:r>
                        <a:rPr lang="en-US" sz="700" spc="-5">
                          <a:effectLst/>
                        </a:rPr>
                        <a:t>Non-biodegradable</a:t>
                      </a:r>
                      <a:r>
                        <a:rPr lang="en-US" sz="700" spc="-35">
                          <a:effectLst/>
                        </a:rPr>
                        <a:t> </a:t>
                      </a:r>
                      <a:r>
                        <a:rPr lang="en-US" sz="700" spc="-5">
                          <a:effectLst/>
                        </a:rPr>
                        <a:t>materials</a:t>
                      </a:r>
                      <a:r>
                        <a:rPr lang="en-US" sz="700" spc="-35">
                          <a:effectLst/>
                        </a:rPr>
                        <a:t> </a:t>
                      </a:r>
                      <a:r>
                        <a:rPr lang="en-US" sz="700">
                          <a:effectLst/>
                        </a:rPr>
                        <a:t>like</a:t>
                      </a:r>
                      <a:r>
                        <a:rPr lang="en-US" sz="700" spc="-40">
                          <a:effectLst/>
                        </a:rPr>
                        <a:t> </a:t>
                      </a:r>
                      <a:r>
                        <a:rPr lang="en-US" sz="700">
                          <a:effectLst/>
                        </a:rPr>
                        <a:t>plastics,</a:t>
                      </a:r>
                      <a:r>
                        <a:rPr lang="en-US" sz="700" spc="-35">
                          <a:effectLst/>
                        </a:rPr>
                        <a:t> </a:t>
                      </a:r>
                      <a:r>
                        <a:rPr lang="en-US" sz="700">
                          <a:effectLst/>
                        </a:rPr>
                        <a:t>glass,</a:t>
                      </a:r>
                      <a:r>
                        <a:rPr lang="en-US" sz="700" spc="-160">
                          <a:effectLst/>
                        </a:rPr>
                        <a:t> </a:t>
                      </a:r>
                      <a:r>
                        <a:rPr lang="en-US" sz="700">
                          <a:effectLst/>
                        </a:rPr>
                        <a:t>metals,</a:t>
                      </a:r>
                      <a:r>
                        <a:rPr lang="en-US" sz="700" spc="-25">
                          <a:effectLst/>
                        </a:rPr>
                        <a:t> </a:t>
                      </a:r>
                      <a:r>
                        <a:rPr lang="en-US" sz="700">
                          <a:effectLst/>
                        </a:rPr>
                        <a:t>and</a:t>
                      </a:r>
                      <a:r>
                        <a:rPr lang="en-US" sz="700" spc="-20">
                          <a:effectLst/>
                        </a:rPr>
                        <a:t> </a:t>
                      </a:r>
                      <a:r>
                        <a:rPr lang="en-US" sz="700">
                          <a:effectLst/>
                        </a:rPr>
                        <a:t>ceramics</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960" algn="l">
                        <a:lnSpc>
                          <a:spcPts val="1200"/>
                        </a:lnSpc>
                        <a:spcBef>
                          <a:spcPts val="15"/>
                        </a:spcBef>
                        <a:spcAft>
                          <a:spcPts val="0"/>
                        </a:spcAft>
                      </a:pPr>
                      <a:r>
                        <a:rPr lang="en-US" sz="700">
                          <a:effectLst/>
                        </a:rPr>
                        <a:t>These</a:t>
                      </a:r>
                      <a:r>
                        <a:rPr lang="en-US" sz="700" spc="-20">
                          <a:effectLst/>
                        </a:rPr>
                        <a:t> </a:t>
                      </a:r>
                      <a:r>
                        <a:rPr lang="en-US" sz="700">
                          <a:effectLst/>
                        </a:rPr>
                        <a:t>can</a:t>
                      </a:r>
                      <a:r>
                        <a:rPr lang="en-US" sz="700" spc="-20">
                          <a:effectLst/>
                        </a:rPr>
                        <a:t> </a:t>
                      </a:r>
                      <a:r>
                        <a:rPr lang="en-US" sz="700">
                          <a:effectLst/>
                        </a:rPr>
                        <a:t>persist</a:t>
                      </a:r>
                      <a:r>
                        <a:rPr lang="en-US" sz="700" spc="-20">
                          <a:effectLst/>
                        </a:rPr>
                        <a:t> </a:t>
                      </a:r>
                      <a:r>
                        <a:rPr lang="en-US" sz="700">
                          <a:effectLst/>
                        </a:rPr>
                        <a:t>in</a:t>
                      </a:r>
                      <a:r>
                        <a:rPr lang="en-US" sz="700" spc="-20">
                          <a:effectLst/>
                        </a:rPr>
                        <a:t> </a:t>
                      </a:r>
                      <a:r>
                        <a:rPr lang="en-US" sz="700">
                          <a:effectLst/>
                        </a:rPr>
                        <a:t>the</a:t>
                      </a:r>
                      <a:r>
                        <a:rPr lang="en-US" sz="700" spc="-20">
                          <a:effectLst/>
                        </a:rPr>
                        <a:t> </a:t>
                      </a:r>
                      <a:r>
                        <a:rPr lang="en-US" sz="700">
                          <a:effectLst/>
                        </a:rPr>
                        <a:t>environment</a:t>
                      </a:r>
                      <a:r>
                        <a:rPr lang="en-US" sz="700" spc="-20">
                          <a:effectLst/>
                        </a:rPr>
                        <a:t> </a:t>
                      </a:r>
                      <a:r>
                        <a:rPr lang="en-US" sz="700">
                          <a:effectLst/>
                        </a:rPr>
                        <a:t>for</a:t>
                      </a:r>
                      <a:r>
                        <a:rPr lang="en-US" sz="700" spc="-20">
                          <a:effectLst/>
                        </a:rPr>
                        <a:t> </a:t>
                      </a:r>
                      <a:r>
                        <a:rPr lang="en-US" sz="700">
                          <a:effectLst/>
                        </a:rPr>
                        <a:t>long</a:t>
                      </a:r>
                      <a:r>
                        <a:rPr lang="en-US" sz="700" spc="-20">
                          <a:effectLst/>
                        </a:rPr>
                        <a:t> </a:t>
                      </a:r>
                      <a:r>
                        <a:rPr lang="en-US" sz="700">
                          <a:effectLst/>
                        </a:rPr>
                        <a:t>periods,</a:t>
                      </a:r>
                      <a:r>
                        <a:rPr lang="en-US" sz="700" spc="-20">
                          <a:effectLst/>
                        </a:rPr>
                        <a:t> </a:t>
                      </a:r>
                      <a:r>
                        <a:rPr lang="en-US" sz="700">
                          <a:effectLst/>
                        </a:rPr>
                        <a:t>causing</a:t>
                      </a:r>
                      <a:r>
                        <a:rPr lang="en-US" sz="700" spc="-160">
                          <a:effectLst/>
                        </a:rPr>
                        <a:t> </a:t>
                      </a:r>
                      <a:r>
                        <a:rPr lang="en-US" sz="700">
                          <a:effectLst/>
                        </a:rPr>
                        <a:t>pollution</a:t>
                      </a:r>
                      <a:r>
                        <a:rPr lang="en-US" sz="700" spc="-20">
                          <a:effectLst/>
                        </a:rPr>
                        <a:t> </a:t>
                      </a:r>
                      <a:r>
                        <a:rPr lang="en-US" sz="700">
                          <a:effectLst/>
                        </a:rPr>
                        <a:t>and</a:t>
                      </a:r>
                      <a:r>
                        <a:rPr lang="en-US" sz="700" spc="-20">
                          <a:effectLst/>
                        </a:rPr>
                        <a:t> </a:t>
                      </a:r>
                      <a:r>
                        <a:rPr lang="en-US" sz="700">
                          <a:effectLst/>
                        </a:rPr>
                        <a:t>harming</a:t>
                      </a:r>
                      <a:r>
                        <a:rPr lang="en-US" sz="700" spc="-20">
                          <a:effectLst/>
                        </a:rPr>
                        <a:t> </a:t>
                      </a:r>
                      <a:r>
                        <a:rPr lang="en-US" sz="700">
                          <a:effectLst/>
                        </a:rPr>
                        <a:t>wildlife</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3185" marR="80010" algn="ctr">
                        <a:spcBef>
                          <a:spcPts val="325"/>
                        </a:spcBef>
                        <a:spcAft>
                          <a:spcPts val="0"/>
                        </a:spcAft>
                      </a:pPr>
                      <a:r>
                        <a:rPr lang="en-US" sz="700">
                          <a:effectLst/>
                        </a:rPr>
                        <a:t>39</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16848286"/>
                  </a:ext>
                </a:extLst>
              </a:tr>
              <a:tr h="396513">
                <a:tc>
                  <a:txBody>
                    <a:bodyPr/>
                    <a:lstStyle/>
                    <a:p>
                      <a:pPr marL="60960" marR="289560" algn="l">
                        <a:lnSpc>
                          <a:spcPts val="1200"/>
                        </a:lnSpc>
                        <a:spcBef>
                          <a:spcPts val="15"/>
                        </a:spcBef>
                        <a:spcAft>
                          <a:spcPts val="0"/>
                        </a:spcAft>
                      </a:pPr>
                      <a:r>
                        <a:rPr lang="en-US" sz="700" spc="-5">
                          <a:effectLst/>
                        </a:rPr>
                        <a:t>Hazardous</a:t>
                      </a:r>
                      <a:r>
                        <a:rPr lang="en-US" sz="700" spc="-40">
                          <a:effectLst/>
                        </a:rPr>
                        <a:t> </a:t>
                      </a:r>
                      <a:r>
                        <a:rPr lang="en-US" sz="700" spc="-5">
                          <a:effectLst/>
                        </a:rPr>
                        <a:t>Waste:</a:t>
                      </a:r>
                      <a:r>
                        <a:rPr lang="en-US" sz="700" spc="-35">
                          <a:effectLst/>
                        </a:rPr>
                        <a:t> </a:t>
                      </a:r>
                      <a:r>
                        <a:rPr lang="en-US" sz="700" spc="-5">
                          <a:effectLst/>
                        </a:rPr>
                        <a:t>Includes</a:t>
                      </a:r>
                      <a:r>
                        <a:rPr lang="en-US" sz="700" spc="-40">
                          <a:effectLst/>
                        </a:rPr>
                        <a:t> </a:t>
                      </a:r>
                      <a:r>
                        <a:rPr lang="en-US" sz="700" spc="-5">
                          <a:effectLst/>
                        </a:rPr>
                        <a:t>chemicals,</a:t>
                      </a:r>
                      <a:r>
                        <a:rPr lang="en-US" sz="700" spc="-35">
                          <a:effectLst/>
                        </a:rPr>
                        <a:t> </a:t>
                      </a:r>
                      <a:r>
                        <a:rPr lang="en-US" sz="700">
                          <a:effectLst/>
                        </a:rPr>
                        <a:t>batteries,</a:t>
                      </a:r>
                      <a:r>
                        <a:rPr lang="en-US" sz="700" spc="-40">
                          <a:effectLst/>
                        </a:rPr>
                        <a:t> </a:t>
                      </a:r>
                      <a:r>
                        <a:rPr lang="en-US" sz="700">
                          <a:effectLst/>
                        </a:rPr>
                        <a:t>electronic</a:t>
                      </a:r>
                      <a:r>
                        <a:rPr lang="en-US" sz="700" spc="-35">
                          <a:effectLst/>
                        </a:rPr>
                        <a:t> </a:t>
                      </a:r>
                      <a:r>
                        <a:rPr lang="en-US" sz="700">
                          <a:effectLst/>
                        </a:rPr>
                        <a:t>waste</a:t>
                      </a:r>
                      <a:r>
                        <a:rPr lang="en-US" sz="700" spc="-160">
                          <a:effectLst/>
                        </a:rPr>
                        <a:t> </a:t>
                      </a:r>
                      <a:r>
                        <a:rPr lang="en-US" sz="700">
                          <a:effectLst/>
                        </a:rPr>
                        <a:t>(e-waste),</a:t>
                      </a:r>
                      <a:r>
                        <a:rPr lang="en-US" sz="700" spc="-25">
                          <a:effectLst/>
                        </a:rPr>
                        <a:t> </a:t>
                      </a:r>
                      <a:r>
                        <a:rPr lang="en-US" sz="700">
                          <a:effectLst/>
                        </a:rPr>
                        <a:t>and</a:t>
                      </a:r>
                      <a:r>
                        <a:rPr lang="en-US" sz="700" spc="-20">
                          <a:effectLst/>
                        </a:rPr>
                        <a:t> </a:t>
                      </a:r>
                      <a:r>
                        <a:rPr lang="en-US" sz="700">
                          <a:effectLst/>
                        </a:rPr>
                        <a:t>medical</a:t>
                      </a:r>
                      <a:r>
                        <a:rPr lang="en-US" sz="700" spc="-20">
                          <a:effectLst/>
                        </a:rPr>
                        <a:t> </a:t>
                      </a:r>
                      <a:r>
                        <a:rPr lang="en-US" sz="700">
                          <a:effectLst/>
                        </a:rPr>
                        <a:t>waste</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960" marR="48260" algn="l">
                        <a:lnSpc>
                          <a:spcPts val="1200"/>
                        </a:lnSpc>
                        <a:spcBef>
                          <a:spcPts val="15"/>
                        </a:spcBef>
                        <a:spcAft>
                          <a:spcPts val="0"/>
                        </a:spcAft>
                      </a:pPr>
                      <a:r>
                        <a:rPr lang="en-US" sz="700">
                          <a:effectLst/>
                        </a:rPr>
                        <a:t>These</a:t>
                      </a:r>
                      <a:r>
                        <a:rPr lang="en-US" sz="700" spc="-30">
                          <a:effectLst/>
                        </a:rPr>
                        <a:t> </a:t>
                      </a:r>
                      <a:r>
                        <a:rPr lang="en-US" sz="700">
                          <a:effectLst/>
                        </a:rPr>
                        <a:t>substances</a:t>
                      </a:r>
                      <a:r>
                        <a:rPr lang="en-US" sz="700" spc="-30">
                          <a:effectLst/>
                        </a:rPr>
                        <a:t> </a:t>
                      </a:r>
                      <a:r>
                        <a:rPr lang="en-US" sz="700">
                          <a:effectLst/>
                        </a:rPr>
                        <a:t>can</a:t>
                      </a:r>
                      <a:r>
                        <a:rPr lang="en-US" sz="700" spc="-25">
                          <a:effectLst/>
                        </a:rPr>
                        <a:t> </a:t>
                      </a:r>
                      <a:r>
                        <a:rPr lang="en-US" sz="700">
                          <a:effectLst/>
                        </a:rPr>
                        <a:t>pose</a:t>
                      </a:r>
                      <a:r>
                        <a:rPr lang="en-US" sz="700" spc="-30">
                          <a:effectLst/>
                        </a:rPr>
                        <a:t> </a:t>
                      </a:r>
                      <a:r>
                        <a:rPr lang="en-US" sz="700">
                          <a:effectLst/>
                        </a:rPr>
                        <a:t>serious</a:t>
                      </a:r>
                      <a:r>
                        <a:rPr lang="en-US" sz="700" spc="-25">
                          <a:effectLst/>
                        </a:rPr>
                        <a:t> </a:t>
                      </a:r>
                      <a:r>
                        <a:rPr lang="en-US" sz="700">
                          <a:effectLst/>
                        </a:rPr>
                        <a:t>health</a:t>
                      </a:r>
                      <a:r>
                        <a:rPr lang="en-US" sz="700" spc="-30">
                          <a:effectLst/>
                        </a:rPr>
                        <a:t> </a:t>
                      </a:r>
                      <a:r>
                        <a:rPr lang="en-US" sz="700">
                          <a:effectLst/>
                        </a:rPr>
                        <a:t>risks</a:t>
                      </a:r>
                      <a:r>
                        <a:rPr lang="en-US" sz="700" spc="-30">
                          <a:effectLst/>
                        </a:rPr>
                        <a:t> </a:t>
                      </a:r>
                      <a:r>
                        <a:rPr lang="en-US" sz="700">
                          <a:effectLst/>
                        </a:rPr>
                        <a:t>if</a:t>
                      </a:r>
                      <a:r>
                        <a:rPr lang="en-US" sz="700" spc="-25">
                          <a:effectLst/>
                        </a:rPr>
                        <a:t> </a:t>
                      </a:r>
                      <a:r>
                        <a:rPr lang="en-US" sz="700">
                          <a:effectLst/>
                        </a:rPr>
                        <a:t>not</a:t>
                      </a:r>
                      <a:r>
                        <a:rPr lang="en-US" sz="700" spc="-30">
                          <a:effectLst/>
                        </a:rPr>
                        <a:t> </a:t>
                      </a:r>
                      <a:r>
                        <a:rPr lang="en-US" sz="700">
                          <a:effectLst/>
                        </a:rPr>
                        <a:t>disposed</a:t>
                      </a:r>
                      <a:r>
                        <a:rPr lang="en-US" sz="700" spc="-160">
                          <a:effectLst/>
                        </a:rPr>
                        <a:t> </a:t>
                      </a:r>
                      <a:r>
                        <a:rPr lang="en-US" sz="700">
                          <a:effectLst/>
                        </a:rPr>
                        <a:t>of</a:t>
                      </a:r>
                      <a:r>
                        <a:rPr lang="en-US" sz="700" spc="-25">
                          <a:effectLst/>
                        </a:rPr>
                        <a:t> </a:t>
                      </a:r>
                      <a:r>
                        <a:rPr lang="en-US" sz="700">
                          <a:effectLst/>
                        </a:rPr>
                        <a:t>properly,</a:t>
                      </a:r>
                      <a:r>
                        <a:rPr lang="en-US" sz="700" spc="-25">
                          <a:effectLst/>
                        </a:rPr>
                        <a:t> </a:t>
                      </a:r>
                      <a:r>
                        <a:rPr lang="en-US" sz="700">
                          <a:effectLst/>
                        </a:rPr>
                        <a:t>contaminating</a:t>
                      </a:r>
                      <a:r>
                        <a:rPr lang="en-US" sz="700" spc="-20">
                          <a:effectLst/>
                        </a:rPr>
                        <a:t> </a:t>
                      </a:r>
                      <a:r>
                        <a:rPr lang="en-US" sz="700">
                          <a:effectLst/>
                        </a:rPr>
                        <a:t>soil</a:t>
                      </a:r>
                      <a:r>
                        <a:rPr lang="en-US" sz="700" spc="-25">
                          <a:effectLst/>
                        </a:rPr>
                        <a:t> </a:t>
                      </a:r>
                      <a:r>
                        <a:rPr lang="en-US" sz="700">
                          <a:effectLst/>
                        </a:rPr>
                        <a:t>and</a:t>
                      </a:r>
                      <a:r>
                        <a:rPr lang="en-US" sz="700" spc="-25">
                          <a:effectLst/>
                        </a:rPr>
                        <a:t> </a:t>
                      </a:r>
                      <a:r>
                        <a:rPr lang="en-US" sz="700">
                          <a:effectLst/>
                        </a:rPr>
                        <a:t>water</a:t>
                      </a:r>
                      <a:r>
                        <a:rPr lang="en-US" sz="700" spc="-20">
                          <a:effectLst/>
                        </a:rPr>
                        <a:t> </a:t>
                      </a:r>
                      <a:r>
                        <a:rPr lang="en-US" sz="700">
                          <a:effectLst/>
                        </a:rPr>
                        <a:t>sources</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 algn="ctr">
                        <a:spcBef>
                          <a:spcPts val="325"/>
                        </a:spcBef>
                        <a:spcAft>
                          <a:spcPts val="0"/>
                        </a:spcAft>
                      </a:pPr>
                      <a:r>
                        <a:rPr lang="en-US" sz="700">
                          <a:effectLst/>
                        </a:rPr>
                        <a:t>6</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5253083"/>
                  </a:ext>
                </a:extLst>
              </a:tr>
              <a:tr h="396513">
                <a:tc>
                  <a:txBody>
                    <a:bodyPr/>
                    <a:lstStyle/>
                    <a:p>
                      <a:pPr marL="60960" algn="l">
                        <a:lnSpc>
                          <a:spcPts val="1200"/>
                        </a:lnSpc>
                        <a:spcBef>
                          <a:spcPts val="15"/>
                        </a:spcBef>
                        <a:spcAft>
                          <a:spcPts val="0"/>
                        </a:spcAft>
                      </a:pPr>
                      <a:r>
                        <a:rPr lang="en-US" sz="700" spc="-5">
                          <a:effectLst/>
                        </a:rPr>
                        <a:t>Toxic</a:t>
                      </a:r>
                      <a:r>
                        <a:rPr lang="en-US" sz="700" spc="-40">
                          <a:effectLst/>
                        </a:rPr>
                        <a:t> </a:t>
                      </a:r>
                      <a:r>
                        <a:rPr lang="en-US" sz="700" spc="-5">
                          <a:effectLst/>
                        </a:rPr>
                        <a:t>Waste:</a:t>
                      </a:r>
                      <a:r>
                        <a:rPr lang="en-US" sz="700" spc="-35">
                          <a:effectLst/>
                        </a:rPr>
                        <a:t> </a:t>
                      </a:r>
                      <a:r>
                        <a:rPr lang="en-US" sz="700" spc="-5">
                          <a:effectLst/>
                        </a:rPr>
                        <a:t>Waste</a:t>
                      </a:r>
                      <a:r>
                        <a:rPr lang="en-US" sz="700" spc="-35">
                          <a:effectLst/>
                        </a:rPr>
                        <a:t> </a:t>
                      </a:r>
                      <a:r>
                        <a:rPr lang="en-US" sz="700" spc="-5">
                          <a:effectLst/>
                        </a:rPr>
                        <a:t>containing</a:t>
                      </a:r>
                      <a:r>
                        <a:rPr lang="en-US" sz="700" spc="-35">
                          <a:effectLst/>
                        </a:rPr>
                        <a:t> </a:t>
                      </a:r>
                      <a:r>
                        <a:rPr lang="en-US" sz="700" spc="-5">
                          <a:effectLst/>
                        </a:rPr>
                        <a:t>toxic</a:t>
                      </a:r>
                      <a:r>
                        <a:rPr lang="en-US" sz="700" spc="-40">
                          <a:effectLst/>
                        </a:rPr>
                        <a:t> </a:t>
                      </a:r>
                      <a:r>
                        <a:rPr lang="en-US" sz="700" spc="-5">
                          <a:effectLst/>
                        </a:rPr>
                        <a:t>substances</a:t>
                      </a:r>
                      <a:r>
                        <a:rPr lang="en-US" sz="700" spc="-35">
                          <a:effectLst/>
                        </a:rPr>
                        <a:t> </a:t>
                      </a:r>
                      <a:r>
                        <a:rPr lang="en-US" sz="700" spc="-5">
                          <a:effectLst/>
                        </a:rPr>
                        <a:t>such</a:t>
                      </a:r>
                      <a:r>
                        <a:rPr lang="en-US" sz="700" spc="-35">
                          <a:effectLst/>
                        </a:rPr>
                        <a:t> </a:t>
                      </a:r>
                      <a:r>
                        <a:rPr lang="en-US" sz="700" spc="-5">
                          <a:effectLst/>
                        </a:rPr>
                        <a:t>as</a:t>
                      </a:r>
                      <a:r>
                        <a:rPr lang="en-US" sz="700" spc="-35">
                          <a:effectLst/>
                        </a:rPr>
                        <a:t> </a:t>
                      </a:r>
                      <a:r>
                        <a:rPr lang="en-US" sz="700" spc="-5">
                          <a:effectLst/>
                        </a:rPr>
                        <a:t>heavy</a:t>
                      </a:r>
                      <a:r>
                        <a:rPr lang="en-US" sz="700" spc="-40">
                          <a:effectLst/>
                        </a:rPr>
                        <a:t> </a:t>
                      </a:r>
                      <a:r>
                        <a:rPr lang="en-US" sz="700" spc="-5">
                          <a:effectLst/>
                        </a:rPr>
                        <a:t>metals,</a:t>
                      </a:r>
                      <a:r>
                        <a:rPr lang="en-US" sz="700" spc="-160">
                          <a:effectLst/>
                        </a:rPr>
                        <a:t> </a:t>
                      </a:r>
                      <a:r>
                        <a:rPr lang="en-US" sz="700">
                          <a:effectLst/>
                        </a:rPr>
                        <a:t>pesticides,</a:t>
                      </a:r>
                      <a:r>
                        <a:rPr lang="en-US" sz="700" spc="-25">
                          <a:effectLst/>
                        </a:rPr>
                        <a:t> </a:t>
                      </a:r>
                      <a:r>
                        <a:rPr lang="en-US" sz="700">
                          <a:effectLst/>
                        </a:rPr>
                        <a:t>and</a:t>
                      </a:r>
                      <a:r>
                        <a:rPr lang="en-US" sz="700" spc="-20">
                          <a:effectLst/>
                        </a:rPr>
                        <a:t> </a:t>
                      </a:r>
                      <a:r>
                        <a:rPr lang="en-US" sz="700">
                          <a:effectLst/>
                        </a:rPr>
                        <a:t>radioactive</a:t>
                      </a:r>
                      <a:r>
                        <a:rPr lang="en-US" sz="700" spc="-20">
                          <a:effectLst/>
                        </a:rPr>
                        <a:t> </a:t>
                      </a:r>
                      <a:r>
                        <a:rPr lang="en-US" sz="700">
                          <a:effectLst/>
                        </a:rPr>
                        <a:t>materials</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960" marR="276860" algn="l">
                        <a:lnSpc>
                          <a:spcPts val="1200"/>
                        </a:lnSpc>
                        <a:spcBef>
                          <a:spcPts val="15"/>
                        </a:spcBef>
                        <a:spcAft>
                          <a:spcPts val="0"/>
                        </a:spcAft>
                      </a:pPr>
                      <a:r>
                        <a:rPr lang="en-US" sz="700">
                          <a:effectLst/>
                        </a:rPr>
                        <a:t>Improper disposal can lead to poisoning, environmental</a:t>
                      </a:r>
                      <a:r>
                        <a:rPr lang="en-US" sz="700" spc="-160">
                          <a:effectLst/>
                        </a:rPr>
                        <a:t> </a:t>
                      </a:r>
                      <a:r>
                        <a:rPr lang="en-US" sz="700">
                          <a:effectLst/>
                        </a:rPr>
                        <a:t>degradation,</a:t>
                      </a:r>
                      <a:r>
                        <a:rPr lang="en-US" sz="700" spc="-20">
                          <a:effectLst/>
                        </a:rPr>
                        <a:t> </a:t>
                      </a:r>
                      <a:r>
                        <a:rPr lang="en-US" sz="700">
                          <a:effectLst/>
                        </a:rPr>
                        <a:t>and</a:t>
                      </a:r>
                      <a:r>
                        <a:rPr lang="en-US" sz="700" spc="-20">
                          <a:effectLst/>
                        </a:rPr>
                        <a:t> </a:t>
                      </a:r>
                      <a:r>
                        <a:rPr lang="en-US" sz="700">
                          <a:effectLst/>
                        </a:rPr>
                        <a:t>long-term</a:t>
                      </a:r>
                      <a:r>
                        <a:rPr lang="en-US" sz="700" spc="-15">
                          <a:effectLst/>
                        </a:rPr>
                        <a:t> </a:t>
                      </a:r>
                      <a:r>
                        <a:rPr lang="en-US" sz="700">
                          <a:effectLst/>
                        </a:rPr>
                        <a:t>health</a:t>
                      </a:r>
                      <a:r>
                        <a:rPr lang="en-US" sz="700" spc="-20">
                          <a:effectLst/>
                        </a:rPr>
                        <a:t> </a:t>
                      </a:r>
                      <a:r>
                        <a:rPr lang="en-US" sz="700">
                          <a:effectLst/>
                        </a:rPr>
                        <a:t>issues</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 algn="ctr">
                        <a:spcBef>
                          <a:spcPts val="325"/>
                        </a:spcBef>
                        <a:spcAft>
                          <a:spcPts val="0"/>
                        </a:spcAft>
                      </a:pPr>
                      <a:r>
                        <a:rPr lang="en-US" sz="700">
                          <a:effectLst/>
                        </a:rPr>
                        <a:t>1</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22942321"/>
                  </a:ext>
                </a:extLst>
              </a:tr>
              <a:tr h="576406">
                <a:tc>
                  <a:txBody>
                    <a:bodyPr/>
                    <a:lstStyle/>
                    <a:p>
                      <a:pPr marL="60960" marR="172085" algn="l">
                        <a:lnSpc>
                          <a:spcPct val="148000"/>
                        </a:lnSpc>
                        <a:spcBef>
                          <a:spcPts val="325"/>
                        </a:spcBef>
                        <a:spcAft>
                          <a:spcPts val="0"/>
                        </a:spcAft>
                      </a:pPr>
                      <a:r>
                        <a:rPr lang="en-US" sz="700" spc="-5" dirty="0">
                          <a:effectLst/>
                        </a:rPr>
                        <a:t>Electronic</a:t>
                      </a:r>
                      <a:r>
                        <a:rPr lang="en-US" sz="700" spc="-35" dirty="0">
                          <a:effectLst/>
                        </a:rPr>
                        <a:t> </a:t>
                      </a:r>
                      <a:r>
                        <a:rPr lang="en-US" sz="700" spc="-5" dirty="0">
                          <a:effectLst/>
                        </a:rPr>
                        <a:t>Waste</a:t>
                      </a:r>
                      <a:r>
                        <a:rPr lang="en-US" sz="700" spc="-35" dirty="0">
                          <a:effectLst/>
                        </a:rPr>
                        <a:t> </a:t>
                      </a:r>
                      <a:r>
                        <a:rPr lang="en-US" sz="700" spc="-5" dirty="0">
                          <a:effectLst/>
                        </a:rPr>
                        <a:t>(e-waste):</a:t>
                      </a:r>
                      <a:r>
                        <a:rPr lang="en-US" sz="700" spc="-35" dirty="0">
                          <a:effectLst/>
                        </a:rPr>
                        <a:t> </a:t>
                      </a:r>
                      <a:r>
                        <a:rPr lang="en-US" sz="700" spc="-5" dirty="0">
                          <a:effectLst/>
                        </a:rPr>
                        <a:t>Discarded</a:t>
                      </a:r>
                      <a:r>
                        <a:rPr lang="en-US" sz="700" spc="-30" dirty="0">
                          <a:effectLst/>
                        </a:rPr>
                        <a:t> </a:t>
                      </a:r>
                      <a:r>
                        <a:rPr lang="en-US" sz="700" spc="-5" dirty="0">
                          <a:effectLst/>
                        </a:rPr>
                        <a:t>electronic</a:t>
                      </a:r>
                      <a:r>
                        <a:rPr lang="en-US" sz="700" spc="-35" dirty="0">
                          <a:effectLst/>
                        </a:rPr>
                        <a:t> </a:t>
                      </a:r>
                      <a:r>
                        <a:rPr lang="en-US" sz="700" dirty="0">
                          <a:effectLst/>
                        </a:rPr>
                        <a:t>devices</a:t>
                      </a:r>
                      <a:r>
                        <a:rPr lang="en-US" sz="700" spc="-35" dirty="0">
                          <a:effectLst/>
                        </a:rPr>
                        <a:t> </a:t>
                      </a:r>
                      <a:r>
                        <a:rPr lang="en-US" sz="700" dirty="0">
                          <a:effectLst/>
                        </a:rPr>
                        <a:t>like</a:t>
                      </a:r>
                      <a:r>
                        <a:rPr lang="en-US" sz="700" spc="-160" dirty="0">
                          <a:effectLst/>
                        </a:rPr>
                        <a:t> </a:t>
                      </a:r>
                      <a:r>
                        <a:rPr lang="en-US" sz="700" dirty="0">
                          <a:effectLst/>
                        </a:rPr>
                        <a:t>computers,</a:t>
                      </a:r>
                      <a:r>
                        <a:rPr lang="en-US" sz="700" spc="-20" dirty="0">
                          <a:effectLst/>
                        </a:rPr>
                        <a:t> </a:t>
                      </a:r>
                      <a:r>
                        <a:rPr lang="en-US" sz="700" dirty="0">
                          <a:effectLst/>
                        </a:rPr>
                        <a:t>TVs,</a:t>
                      </a:r>
                      <a:r>
                        <a:rPr lang="en-US" sz="700" spc="-20" dirty="0">
                          <a:effectLst/>
                        </a:rPr>
                        <a:t> </a:t>
                      </a:r>
                      <a:r>
                        <a:rPr lang="en-US" sz="700" dirty="0">
                          <a:effectLst/>
                        </a:rPr>
                        <a:t>and</a:t>
                      </a:r>
                      <a:r>
                        <a:rPr lang="en-US" sz="700" spc="-20" dirty="0">
                          <a:effectLst/>
                        </a:rPr>
                        <a:t> </a:t>
                      </a:r>
                      <a:r>
                        <a:rPr lang="en-US" sz="700" dirty="0">
                          <a:effectLst/>
                        </a:rPr>
                        <a:t>smartphones</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960" algn="l">
                        <a:lnSpc>
                          <a:spcPts val="1200"/>
                        </a:lnSpc>
                        <a:spcBef>
                          <a:spcPts val="15"/>
                        </a:spcBef>
                        <a:spcAft>
                          <a:spcPts val="0"/>
                        </a:spcAft>
                      </a:pPr>
                      <a:r>
                        <a:rPr lang="en-US" sz="700">
                          <a:effectLst/>
                        </a:rPr>
                        <a:t>Improper disposal can release harmful chemicals and heavy</a:t>
                      </a:r>
                      <a:r>
                        <a:rPr lang="en-US" sz="700" spc="5">
                          <a:effectLst/>
                        </a:rPr>
                        <a:t> </a:t>
                      </a:r>
                      <a:r>
                        <a:rPr lang="en-US" sz="700">
                          <a:effectLst/>
                        </a:rPr>
                        <a:t>metals into the environment, posing health risks and polluting</a:t>
                      </a:r>
                      <a:r>
                        <a:rPr lang="en-US" sz="700" spc="-160">
                          <a:effectLst/>
                        </a:rPr>
                        <a:t> </a:t>
                      </a:r>
                      <a:r>
                        <a:rPr lang="en-US" sz="700">
                          <a:effectLst/>
                        </a:rPr>
                        <a:t>soil</a:t>
                      </a:r>
                      <a:r>
                        <a:rPr lang="en-US" sz="700" spc="-25">
                          <a:effectLst/>
                        </a:rPr>
                        <a:t> </a:t>
                      </a:r>
                      <a:r>
                        <a:rPr lang="en-US" sz="700">
                          <a:effectLst/>
                        </a:rPr>
                        <a:t>and</a:t>
                      </a:r>
                      <a:r>
                        <a:rPr lang="en-US" sz="700" spc="-20">
                          <a:effectLst/>
                        </a:rPr>
                        <a:t> </a:t>
                      </a:r>
                      <a:r>
                        <a:rPr lang="en-US" sz="700">
                          <a:effectLst/>
                        </a:rPr>
                        <a:t>water</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3185" marR="80010" algn="ctr">
                        <a:spcBef>
                          <a:spcPts val="325"/>
                        </a:spcBef>
                        <a:spcAft>
                          <a:spcPts val="0"/>
                        </a:spcAft>
                      </a:pPr>
                      <a:r>
                        <a:rPr lang="en-US" sz="700">
                          <a:effectLst/>
                        </a:rPr>
                        <a:t>12</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5481865"/>
                  </a:ext>
                </a:extLst>
              </a:tr>
              <a:tr h="396513">
                <a:tc>
                  <a:txBody>
                    <a:bodyPr/>
                    <a:lstStyle/>
                    <a:p>
                      <a:pPr marL="60960" marR="172085" algn="l">
                        <a:lnSpc>
                          <a:spcPts val="1200"/>
                        </a:lnSpc>
                        <a:spcBef>
                          <a:spcPts val="15"/>
                        </a:spcBef>
                        <a:spcAft>
                          <a:spcPts val="0"/>
                        </a:spcAft>
                      </a:pPr>
                      <a:r>
                        <a:rPr lang="en-US" sz="700">
                          <a:effectLst/>
                        </a:rPr>
                        <a:t>Construction and Demolition Waste: Includes debris from building</a:t>
                      </a:r>
                      <a:r>
                        <a:rPr lang="en-US" sz="700" spc="-160">
                          <a:effectLst/>
                        </a:rPr>
                        <a:t> </a:t>
                      </a:r>
                      <a:r>
                        <a:rPr lang="en-US" sz="700">
                          <a:effectLst/>
                        </a:rPr>
                        <a:t>materials</a:t>
                      </a:r>
                      <a:r>
                        <a:rPr lang="en-US" sz="700" spc="-25">
                          <a:effectLst/>
                        </a:rPr>
                        <a:t> </a:t>
                      </a:r>
                      <a:r>
                        <a:rPr lang="en-US" sz="700">
                          <a:effectLst/>
                        </a:rPr>
                        <a:t>like</a:t>
                      </a:r>
                      <a:r>
                        <a:rPr lang="en-US" sz="700" spc="-20">
                          <a:effectLst/>
                        </a:rPr>
                        <a:t> </a:t>
                      </a:r>
                      <a:r>
                        <a:rPr lang="en-US" sz="700">
                          <a:effectLst/>
                        </a:rPr>
                        <a:t>concrete,</a:t>
                      </a:r>
                      <a:r>
                        <a:rPr lang="en-US" sz="700" spc="-25">
                          <a:effectLst/>
                        </a:rPr>
                        <a:t> </a:t>
                      </a:r>
                      <a:r>
                        <a:rPr lang="en-US" sz="700">
                          <a:effectLst/>
                        </a:rPr>
                        <a:t>wood,</a:t>
                      </a:r>
                      <a:r>
                        <a:rPr lang="en-US" sz="700" spc="-20">
                          <a:effectLst/>
                        </a:rPr>
                        <a:t> </a:t>
                      </a:r>
                      <a:r>
                        <a:rPr lang="en-US" sz="700">
                          <a:effectLst/>
                        </a:rPr>
                        <a:t>bricks,</a:t>
                      </a:r>
                      <a:r>
                        <a:rPr lang="en-US" sz="700" spc="-25">
                          <a:effectLst/>
                        </a:rPr>
                        <a:t> </a:t>
                      </a:r>
                      <a:r>
                        <a:rPr lang="en-US" sz="700">
                          <a:effectLst/>
                        </a:rPr>
                        <a:t>and</a:t>
                      </a:r>
                      <a:r>
                        <a:rPr lang="en-US" sz="700" spc="-20">
                          <a:effectLst/>
                        </a:rPr>
                        <a:t> </a:t>
                      </a:r>
                      <a:r>
                        <a:rPr lang="en-US" sz="700">
                          <a:effectLst/>
                        </a:rPr>
                        <a:t>insulation</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960" marR="304800" algn="l">
                        <a:lnSpc>
                          <a:spcPts val="1200"/>
                        </a:lnSpc>
                        <a:spcBef>
                          <a:spcPts val="15"/>
                        </a:spcBef>
                        <a:spcAft>
                          <a:spcPts val="0"/>
                        </a:spcAft>
                      </a:pPr>
                      <a:r>
                        <a:rPr lang="en-US" sz="700">
                          <a:effectLst/>
                        </a:rPr>
                        <a:t>Improper disposal can lead to land degradation, habitat</a:t>
                      </a:r>
                      <a:r>
                        <a:rPr lang="en-US" sz="700" spc="-160">
                          <a:effectLst/>
                        </a:rPr>
                        <a:t> </a:t>
                      </a:r>
                      <a:r>
                        <a:rPr lang="en-US" sz="700">
                          <a:effectLst/>
                        </a:rPr>
                        <a:t>destruction,</a:t>
                      </a:r>
                      <a:r>
                        <a:rPr lang="en-US" sz="700" spc="-20">
                          <a:effectLst/>
                        </a:rPr>
                        <a:t> </a:t>
                      </a:r>
                      <a:r>
                        <a:rPr lang="en-US" sz="700">
                          <a:effectLst/>
                        </a:rPr>
                        <a:t>and</a:t>
                      </a:r>
                      <a:r>
                        <a:rPr lang="en-US" sz="700" spc="-15">
                          <a:effectLst/>
                        </a:rPr>
                        <a:t> </a:t>
                      </a:r>
                      <a:r>
                        <a:rPr lang="en-US" sz="700">
                          <a:effectLst/>
                        </a:rPr>
                        <a:t>pollution</a:t>
                      </a:r>
                      <a:r>
                        <a:rPr lang="en-US" sz="700" spc="-20">
                          <a:effectLst/>
                        </a:rPr>
                        <a:t> </a:t>
                      </a:r>
                      <a:r>
                        <a:rPr lang="en-US" sz="700">
                          <a:effectLst/>
                        </a:rPr>
                        <a:t>of</a:t>
                      </a:r>
                      <a:r>
                        <a:rPr lang="en-US" sz="700" spc="-15">
                          <a:effectLst/>
                        </a:rPr>
                        <a:t> </a:t>
                      </a:r>
                      <a:r>
                        <a:rPr lang="en-US" sz="700">
                          <a:effectLst/>
                        </a:rPr>
                        <a:t>water</a:t>
                      </a:r>
                      <a:r>
                        <a:rPr lang="en-US" sz="700" spc="-20">
                          <a:effectLst/>
                        </a:rPr>
                        <a:t> </a:t>
                      </a:r>
                      <a:r>
                        <a:rPr lang="en-US" sz="700">
                          <a:effectLst/>
                        </a:rPr>
                        <a:t>sources</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 algn="ctr">
                        <a:spcBef>
                          <a:spcPts val="325"/>
                        </a:spcBef>
                        <a:spcAft>
                          <a:spcPts val="0"/>
                        </a:spcAft>
                      </a:pPr>
                      <a:r>
                        <a:rPr lang="en-US" sz="700">
                          <a:effectLst/>
                        </a:rPr>
                        <a:t>4</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22356139"/>
                  </a:ext>
                </a:extLst>
              </a:tr>
              <a:tr h="396513">
                <a:tc>
                  <a:txBody>
                    <a:bodyPr/>
                    <a:lstStyle/>
                    <a:p>
                      <a:pPr marL="60960" algn="l">
                        <a:lnSpc>
                          <a:spcPts val="1200"/>
                        </a:lnSpc>
                        <a:spcBef>
                          <a:spcPts val="15"/>
                        </a:spcBef>
                        <a:spcAft>
                          <a:spcPts val="0"/>
                        </a:spcAft>
                      </a:pPr>
                      <a:r>
                        <a:rPr lang="en-US" sz="700" spc="-5">
                          <a:effectLst/>
                        </a:rPr>
                        <a:t>Biomedical</a:t>
                      </a:r>
                      <a:r>
                        <a:rPr lang="en-US" sz="700" spc="-40">
                          <a:effectLst/>
                        </a:rPr>
                        <a:t> </a:t>
                      </a:r>
                      <a:r>
                        <a:rPr lang="en-US" sz="700" spc="-5">
                          <a:effectLst/>
                        </a:rPr>
                        <a:t>Waste:</a:t>
                      </a:r>
                      <a:r>
                        <a:rPr lang="en-US" sz="700" spc="-35">
                          <a:effectLst/>
                        </a:rPr>
                        <a:t> </a:t>
                      </a:r>
                      <a:r>
                        <a:rPr lang="en-US" sz="700" spc="-5">
                          <a:effectLst/>
                        </a:rPr>
                        <a:t>Waste</a:t>
                      </a:r>
                      <a:r>
                        <a:rPr lang="en-US" sz="700" spc="-35">
                          <a:effectLst/>
                        </a:rPr>
                        <a:t> </a:t>
                      </a:r>
                      <a:r>
                        <a:rPr lang="en-US" sz="700" spc="-5">
                          <a:effectLst/>
                        </a:rPr>
                        <a:t>generated</a:t>
                      </a:r>
                      <a:r>
                        <a:rPr lang="en-US" sz="700" spc="-35">
                          <a:effectLst/>
                        </a:rPr>
                        <a:t> </a:t>
                      </a:r>
                      <a:r>
                        <a:rPr lang="en-US" sz="700" spc="-5">
                          <a:effectLst/>
                        </a:rPr>
                        <a:t>from</a:t>
                      </a:r>
                      <a:r>
                        <a:rPr lang="en-US" sz="700" spc="-35">
                          <a:effectLst/>
                        </a:rPr>
                        <a:t> </a:t>
                      </a:r>
                      <a:r>
                        <a:rPr lang="en-US" sz="700" spc="-5">
                          <a:effectLst/>
                        </a:rPr>
                        <a:t>healthcare</a:t>
                      </a:r>
                      <a:r>
                        <a:rPr lang="en-US" sz="700" spc="-35">
                          <a:effectLst/>
                        </a:rPr>
                        <a:t> </a:t>
                      </a:r>
                      <a:r>
                        <a:rPr lang="en-US" sz="700" spc="-5">
                          <a:effectLst/>
                        </a:rPr>
                        <a:t>facilities,</a:t>
                      </a:r>
                      <a:r>
                        <a:rPr lang="en-US" sz="700" spc="-35">
                          <a:effectLst/>
                        </a:rPr>
                        <a:t> </a:t>
                      </a:r>
                      <a:r>
                        <a:rPr lang="en-US" sz="700">
                          <a:effectLst/>
                        </a:rPr>
                        <a:t>such</a:t>
                      </a:r>
                      <a:r>
                        <a:rPr lang="en-US" sz="700" spc="-35">
                          <a:effectLst/>
                        </a:rPr>
                        <a:t> </a:t>
                      </a:r>
                      <a:r>
                        <a:rPr lang="en-US" sz="700">
                          <a:effectLst/>
                        </a:rPr>
                        <a:t>as</a:t>
                      </a:r>
                      <a:r>
                        <a:rPr lang="en-US" sz="700" spc="-160">
                          <a:effectLst/>
                        </a:rPr>
                        <a:t> </a:t>
                      </a:r>
                      <a:r>
                        <a:rPr lang="en-US" sz="700">
                          <a:effectLst/>
                        </a:rPr>
                        <a:t>used</a:t>
                      </a:r>
                      <a:r>
                        <a:rPr lang="en-US" sz="700" spc="-25">
                          <a:effectLst/>
                        </a:rPr>
                        <a:t> </a:t>
                      </a:r>
                      <a:r>
                        <a:rPr lang="en-US" sz="700">
                          <a:effectLst/>
                        </a:rPr>
                        <a:t>needles,</a:t>
                      </a:r>
                      <a:r>
                        <a:rPr lang="en-US" sz="700" spc="-20">
                          <a:effectLst/>
                        </a:rPr>
                        <a:t> </a:t>
                      </a:r>
                      <a:r>
                        <a:rPr lang="en-US" sz="700">
                          <a:effectLst/>
                        </a:rPr>
                        <a:t>syringes,</a:t>
                      </a:r>
                      <a:r>
                        <a:rPr lang="en-US" sz="700" spc="-25">
                          <a:effectLst/>
                        </a:rPr>
                        <a:t> </a:t>
                      </a:r>
                      <a:r>
                        <a:rPr lang="en-US" sz="700">
                          <a:effectLst/>
                        </a:rPr>
                        <a:t>and</a:t>
                      </a:r>
                      <a:r>
                        <a:rPr lang="en-US" sz="700" spc="-20">
                          <a:effectLst/>
                        </a:rPr>
                        <a:t> </a:t>
                      </a:r>
                      <a:r>
                        <a:rPr lang="en-US" sz="700">
                          <a:effectLst/>
                        </a:rPr>
                        <a:t>expired</a:t>
                      </a:r>
                      <a:r>
                        <a:rPr lang="en-US" sz="700" spc="-20">
                          <a:effectLst/>
                        </a:rPr>
                        <a:t> </a:t>
                      </a:r>
                      <a:r>
                        <a:rPr lang="en-US" sz="700">
                          <a:effectLst/>
                        </a:rPr>
                        <a:t>medicines</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960" marR="163830" algn="l">
                        <a:lnSpc>
                          <a:spcPts val="1200"/>
                        </a:lnSpc>
                        <a:spcBef>
                          <a:spcPts val="15"/>
                        </a:spcBef>
                        <a:spcAft>
                          <a:spcPts val="0"/>
                        </a:spcAft>
                      </a:pPr>
                      <a:r>
                        <a:rPr lang="en-US" sz="700">
                          <a:effectLst/>
                        </a:rPr>
                        <a:t>Improper disposal can spread diseases and contaminate the</a:t>
                      </a:r>
                      <a:r>
                        <a:rPr lang="en-US" sz="700" spc="-160">
                          <a:effectLst/>
                        </a:rPr>
                        <a:t> </a:t>
                      </a:r>
                      <a:r>
                        <a:rPr lang="en-US" sz="700">
                          <a:effectLst/>
                        </a:rPr>
                        <a:t>environment</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 algn="ctr">
                        <a:spcBef>
                          <a:spcPts val="325"/>
                        </a:spcBef>
                        <a:spcAft>
                          <a:spcPts val="0"/>
                        </a:spcAft>
                      </a:pPr>
                      <a:r>
                        <a:rPr lang="en-US" sz="700">
                          <a:effectLst/>
                        </a:rPr>
                        <a:t>6</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7126125"/>
                  </a:ext>
                </a:extLst>
              </a:tr>
              <a:tr h="576406">
                <a:tc>
                  <a:txBody>
                    <a:bodyPr/>
                    <a:lstStyle/>
                    <a:p>
                      <a:pPr marL="60960" algn="l">
                        <a:lnSpc>
                          <a:spcPts val="1200"/>
                        </a:lnSpc>
                        <a:spcBef>
                          <a:spcPts val="15"/>
                        </a:spcBef>
                        <a:spcAft>
                          <a:spcPts val="0"/>
                        </a:spcAft>
                      </a:pPr>
                      <a:r>
                        <a:rPr lang="en-US" sz="700">
                          <a:effectLst/>
                        </a:rPr>
                        <a:t>Radioactive Waste: Waste containing radioactive materials, often</a:t>
                      </a:r>
                      <a:r>
                        <a:rPr lang="en-US" sz="700" spc="5">
                          <a:effectLst/>
                        </a:rPr>
                        <a:t> </a:t>
                      </a:r>
                      <a:r>
                        <a:rPr lang="en-US" sz="700">
                          <a:effectLst/>
                        </a:rPr>
                        <a:t>generated</a:t>
                      </a:r>
                      <a:r>
                        <a:rPr lang="en-US" sz="700" spc="-35">
                          <a:effectLst/>
                        </a:rPr>
                        <a:t> </a:t>
                      </a:r>
                      <a:r>
                        <a:rPr lang="en-US" sz="700">
                          <a:effectLst/>
                        </a:rPr>
                        <a:t>from</a:t>
                      </a:r>
                      <a:r>
                        <a:rPr lang="en-US" sz="700" spc="-30">
                          <a:effectLst/>
                        </a:rPr>
                        <a:t> </a:t>
                      </a:r>
                      <a:r>
                        <a:rPr lang="en-US" sz="700">
                          <a:effectLst/>
                        </a:rPr>
                        <a:t>nuclear</a:t>
                      </a:r>
                      <a:r>
                        <a:rPr lang="en-US" sz="700" spc="-35">
                          <a:effectLst/>
                        </a:rPr>
                        <a:t> </a:t>
                      </a:r>
                      <a:r>
                        <a:rPr lang="en-US" sz="700">
                          <a:effectLst/>
                        </a:rPr>
                        <a:t>power</a:t>
                      </a:r>
                      <a:r>
                        <a:rPr lang="en-US" sz="700" spc="-30">
                          <a:effectLst/>
                        </a:rPr>
                        <a:t> </a:t>
                      </a:r>
                      <a:r>
                        <a:rPr lang="en-US" sz="700">
                          <a:effectLst/>
                        </a:rPr>
                        <a:t>plants,</a:t>
                      </a:r>
                      <a:r>
                        <a:rPr lang="en-US" sz="700" spc="-35">
                          <a:effectLst/>
                        </a:rPr>
                        <a:t> </a:t>
                      </a:r>
                      <a:r>
                        <a:rPr lang="en-US" sz="700">
                          <a:effectLst/>
                        </a:rPr>
                        <a:t>medical</a:t>
                      </a:r>
                      <a:r>
                        <a:rPr lang="en-US" sz="700" spc="-30">
                          <a:effectLst/>
                        </a:rPr>
                        <a:t> </a:t>
                      </a:r>
                      <a:r>
                        <a:rPr lang="en-US" sz="700">
                          <a:effectLst/>
                        </a:rPr>
                        <a:t>facilities,</a:t>
                      </a:r>
                      <a:r>
                        <a:rPr lang="en-US" sz="700" spc="-35">
                          <a:effectLst/>
                        </a:rPr>
                        <a:t> </a:t>
                      </a:r>
                      <a:r>
                        <a:rPr lang="en-US" sz="700">
                          <a:effectLst/>
                        </a:rPr>
                        <a:t>and</a:t>
                      </a:r>
                      <a:r>
                        <a:rPr lang="en-US" sz="700" spc="-30">
                          <a:effectLst/>
                        </a:rPr>
                        <a:t> </a:t>
                      </a:r>
                      <a:r>
                        <a:rPr lang="en-US" sz="700">
                          <a:effectLst/>
                        </a:rPr>
                        <a:t>research</a:t>
                      </a:r>
                      <a:r>
                        <a:rPr lang="en-US" sz="700" spc="-160">
                          <a:effectLst/>
                        </a:rPr>
                        <a:t> </a:t>
                      </a:r>
                      <a:r>
                        <a:rPr lang="en-US" sz="700">
                          <a:effectLst/>
                        </a:rPr>
                        <a:t>institutions</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960" marR="455295" algn="l">
                        <a:lnSpc>
                          <a:spcPct val="148000"/>
                        </a:lnSpc>
                        <a:spcBef>
                          <a:spcPts val="325"/>
                        </a:spcBef>
                        <a:spcAft>
                          <a:spcPts val="0"/>
                        </a:spcAft>
                      </a:pPr>
                      <a:r>
                        <a:rPr lang="en-US" sz="700">
                          <a:effectLst/>
                        </a:rPr>
                        <a:t>Improper disposal can result in radiation exposure,</a:t>
                      </a:r>
                      <a:r>
                        <a:rPr lang="en-US" sz="700" spc="-160">
                          <a:effectLst/>
                        </a:rPr>
                        <a:t> </a:t>
                      </a:r>
                      <a:r>
                        <a:rPr lang="en-US" sz="700">
                          <a:effectLst/>
                        </a:rPr>
                        <a:t>contaminating</a:t>
                      </a:r>
                      <a:r>
                        <a:rPr lang="en-US" sz="700" spc="-25">
                          <a:effectLst/>
                        </a:rPr>
                        <a:t> </a:t>
                      </a:r>
                      <a:r>
                        <a:rPr lang="en-US" sz="700">
                          <a:effectLst/>
                        </a:rPr>
                        <a:t>soil,</a:t>
                      </a:r>
                      <a:r>
                        <a:rPr lang="en-US" sz="700" spc="-20">
                          <a:effectLst/>
                        </a:rPr>
                        <a:t> </a:t>
                      </a:r>
                      <a:r>
                        <a:rPr lang="en-US" sz="700">
                          <a:effectLst/>
                        </a:rPr>
                        <a:t>water,</a:t>
                      </a:r>
                      <a:r>
                        <a:rPr lang="en-US" sz="700" spc="-20">
                          <a:effectLst/>
                        </a:rPr>
                        <a:t> </a:t>
                      </a:r>
                      <a:r>
                        <a:rPr lang="en-US" sz="700">
                          <a:effectLst/>
                        </a:rPr>
                        <a:t>and</a:t>
                      </a:r>
                      <a:r>
                        <a:rPr lang="en-US" sz="700" spc="-20">
                          <a:effectLst/>
                        </a:rPr>
                        <a:t> </a:t>
                      </a:r>
                      <a:r>
                        <a:rPr lang="en-US" sz="700">
                          <a:effectLst/>
                        </a:rPr>
                        <a:t>air</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 algn="ctr">
                        <a:spcBef>
                          <a:spcPts val="325"/>
                        </a:spcBef>
                        <a:spcAft>
                          <a:spcPts val="0"/>
                        </a:spcAft>
                      </a:pPr>
                      <a:r>
                        <a:rPr lang="en-US" sz="700">
                          <a:effectLst/>
                        </a:rPr>
                        <a:t>0</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5012021"/>
                  </a:ext>
                </a:extLst>
              </a:tr>
              <a:tr h="396513">
                <a:tc>
                  <a:txBody>
                    <a:bodyPr/>
                    <a:lstStyle/>
                    <a:p>
                      <a:pPr marL="60960" marR="158750" algn="l">
                        <a:lnSpc>
                          <a:spcPts val="1200"/>
                        </a:lnSpc>
                        <a:spcBef>
                          <a:spcPts val="15"/>
                        </a:spcBef>
                        <a:spcAft>
                          <a:spcPts val="0"/>
                        </a:spcAft>
                      </a:pPr>
                      <a:r>
                        <a:rPr lang="en-US" sz="700">
                          <a:effectLst/>
                        </a:rPr>
                        <a:t>Liquid</a:t>
                      </a:r>
                      <a:r>
                        <a:rPr lang="en-US" sz="700" spc="-40">
                          <a:effectLst/>
                        </a:rPr>
                        <a:t> </a:t>
                      </a:r>
                      <a:r>
                        <a:rPr lang="en-US" sz="700">
                          <a:effectLst/>
                        </a:rPr>
                        <a:t>Waste:</a:t>
                      </a:r>
                      <a:r>
                        <a:rPr lang="en-US" sz="700" spc="-40">
                          <a:effectLst/>
                        </a:rPr>
                        <a:t> </a:t>
                      </a:r>
                      <a:r>
                        <a:rPr lang="en-US" sz="700">
                          <a:effectLst/>
                        </a:rPr>
                        <a:t>Includes</a:t>
                      </a:r>
                      <a:r>
                        <a:rPr lang="en-US" sz="700" spc="-40">
                          <a:effectLst/>
                        </a:rPr>
                        <a:t> </a:t>
                      </a:r>
                      <a:r>
                        <a:rPr lang="en-US" sz="700">
                          <a:effectLst/>
                        </a:rPr>
                        <a:t>wastewater</a:t>
                      </a:r>
                      <a:r>
                        <a:rPr lang="en-US" sz="700" spc="-40">
                          <a:effectLst/>
                        </a:rPr>
                        <a:t> </a:t>
                      </a:r>
                      <a:r>
                        <a:rPr lang="en-US" sz="700">
                          <a:effectLst/>
                        </a:rPr>
                        <a:t>from</a:t>
                      </a:r>
                      <a:r>
                        <a:rPr lang="en-US" sz="700" spc="-40">
                          <a:effectLst/>
                        </a:rPr>
                        <a:t> </a:t>
                      </a:r>
                      <a:r>
                        <a:rPr lang="en-US" sz="700">
                          <a:effectLst/>
                        </a:rPr>
                        <a:t>households,</a:t>
                      </a:r>
                      <a:r>
                        <a:rPr lang="en-US" sz="700" spc="-40">
                          <a:effectLst/>
                        </a:rPr>
                        <a:t> </a:t>
                      </a:r>
                      <a:r>
                        <a:rPr lang="en-US" sz="700">
                          <a:effectLst/>
                        </a:rPr>
                        <a:t>industries,</a:t>
                      </a:r>
                      <a:r>
                        <a:rPr lang="en-US" sz="700" spc="-40">
                          <a:effectLst/>
                        </a:rPr>
                        <a:t> </a:t>
                      </a:r>
                      <a:r>
                        <a:rPr lang="en-US" sz="700">
                          <a:effectLst/>
                        </a:rPr>
                        <a:t>and</a:t>
                      </a:r>
                      <a:r>
                        <a:rPr lang="en-US" sz="700" spc="-160">
                          <a:effectLst/>
                        </a:rPr>
                        <a:t> </a:t>
                      </a:r>
                      <a:r>
                        <a:rPr lang="en-US" sz="700">
                          <a:effectLst/>
                        </a:rPr>
                        <a:t>agricultural</a:t>
                      </a:r>
                      <a:r>
                        <a:rPr lang="en-US" sz="700" spc="-25">
                          <a:effectLst/>
                        </a:rPr>
                        <a:t> </a:t>
                      </a:r>
                      <a:r>
                        <a:rPr lang="en-US" sz="700">
                          <a:effectLst/>
                        </a:rPr>
                        <a:t>activities</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960" marR="304165" algn="l">
                        <a:lnSpc>
                          <a:spcPts val="1200"/>
                        </a:lnSpc>
                        <a:spcBef>
                          <a:spcPts val="15"/>
                        </a:spcBef>
                        <a:spcAft>
                          <a:spcPts val="0"/>
                        </a:spcAft>
                      </a:pPr>
                      <a:r>
                        <a:rPr lang="en-US" sz="700">
                          <a:effectLst/>
                        </a:rPr>
                        <a:t>Improper disposal can lead to water pollution, harming</a:t>
                      </a:r>
                      <a:r>
                        <a:rPr lang="en-US" sz="700" spc="-160">
                          <a:effectLst/>
                        </a:rPr>
                        <a:t> </a:t>
                      </a:r>
                      <a:r>
                        <a:rPr lang="en-US" sz="700">
                          <a:effectLst/>
                        </a:rPr>
                        <a:t>aquatic</a:t>
                      </a:r>
                      <a:r>
                        <a:rPr lang="en-US" sz="700" spc="-20">
                          <a:effectLst/>
                        </a:rPr>
                        <a:t> </a:t>
                      </a:r>
                      <a:r>
                        <a:rPr lang="en-US" sz="700">
                          <a:effectLst/>
                        </a:rPr>
                        <a:t>ecosystems</a:t>
                      </a:r>
                      <a:r>
                        <a:rPr lang="en-US" sz="700" spc="-20">
                          <a:effectLst/>
                        </a:rPr>
                        <a:t> </a:t>
                      </a:r>
                      <a:r>
                        <a:rPr lang="en-US" sz="700">
                          <a:effectLst/>
                        </a:rPr>
                        <a:t>and</a:t>
                      </a:r>
                      <a:r>
                        <a:rPr lang="en-US" sz="700" spc="-20">
                          <a:effectLst/>
                        </a:rPr>
                        <a:t> </a:t>
                      </a:r>
                      <a:r>
                        <a:rPr lang="en-US" sz="700">
                          <a:effectLst/>
                        </a:rPr>
                        <a:t>human</a:t>
                      </a:r>
                      <a:r>
                        <a:rPr lang="en-US" sz="700" spc="-20">
                          <a:effectLst/>
                        </a:rPr>
                        <a:t> </a:t>
                      </a:r>
                      <a:r>
                        <a:rPr lang="en-US" sz="700">
                          <a:effectLst/>
                        </a:rPr>
                        <a:t>health</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 algn="ctr">
                        <a:spcBef>
                          <a:spcPts val="325"/>
                        </a:spcBef>
                        <a:spcAft>
                          <a:spcPts val="0"/>
                        </a:spcAft>
                      </a:pPr>
                      <a:r>
                        <a:rPr lang="en-US" sz="700">
                          <a:effectLst/>
                        </a:rPr>
                        <a:t>5</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64088165"/>
                  </a:ext>
                </a:extLst>
              </a:tr>
              <a:tr h="576406">
                <a:tc>
                  <a:txBody>
                    <a:bodyPr/>
                    <a:lstStyle/>
                    <a:p>
                      <a:pPr marL="60960" marR="91440" algn="l">
                        <a:lnSpc>
                          <a:spcPts val="1200"/>
                        </a:lnSpc>
                        <a:spcBef>
                          <a:spcPts val="15"/>
                        </a:spcBef>
                        <a:spcAft>
                          <a:spcPts val="0"/>
                        </a:spcAft>
                      </a:pPr>
                      <a:r>
                        <a:rPr lang="en-US" sz="700">
                          <a:effectLst/>
                        </a:rPr>
                        <a:t>Solid</a:t>
                      </a:r>
                      <a:r>
                        <a:rPr lang="en-US" sz="700" spc="-30">
                          <a:effectLst/>
                        </a:rPr>
                        <a:t> </a:t>
                      </a:r>
                      <a:r>
                        <a:rPr lang="en-US" sz="700">
                          <a:effectLst/>
                        </a:rPr>
                        <a:t>Waste:</a:t>
                      </a:r>
                      <a:r>
                        <a:rPr lang="en-US" sz="700" spc="-30">
                          <a:effectLst/>
                        </a:rPr>
                        <a:t> </a:t>
                      </a:r>
                      <a:r>
                        <a:rPr lang="en-US" sz="700">
                          <a:effectLst/>
                        </a:rPr>
                        <a:t>General</a:t>
                      </a:r>
                      <a:r>
                        <a:rPr lang="en-US" sz="700" spc="-25">
                          <a:effectLst/>
                        </a:rPr>
                        <a:t> </a:t>
                      </a:r>
                      <a:r>
                        <a:rPr lang="en-US" sz="700">
                          <a:effectLst/>
                        </a:rPr>
                        <a:t>household</a:t>
                      </a:r>
                      <a:r>
                        <a:rPr lang="en-US" sz="700" spc="-30">
                          <a:effectLst/>
                        </a:rPr>
                        <a:t> </a:t>
                      </a:r>
                      <a:r>
                        <a:rPr lang="en-US" sz="700">
                          <a:effectLst/>
                        </a:rPr>
                        <a:t>and</a:t>
                      </a:r>
                      <a:r>
                        <a:rPr lang="en-US" sz="700" spc="-25">
                          <a:effectLst/>
                        </a:rPr>
                        <a:t> </a:t>
                      </a:r>
                      <a:r>
                        <a:rPr lang="en-US" sz="700">
                          <a:effectLst/>
                        </a:rPr>
                        <a:t>commercial</a:t>
                      </a:r>
                      <a:r>
                        <a:rPr lang="en-US" sz="700" spc="-30">
                          <a:effectLst/>
                        </a:rPr>
                        <a:t> </a:t>
                      </a:r>
                      <a:r>
                        <a:rPr lang="en-US" sz="700">
                          <a:effectLst/>
                        </a:rPr>
                        <a:t>waste</a:t>
                      </a:r>
                      <a:r>
                        <a:rPr lang="en-US" sz="700" spc="-25">
                          <a:effectLst/>
                        </a:rPr>
                        <a:t> </a:t>
                      </a:r>
                      <a:r>
                        <a:rPr lang="en-US" sz="700">
                          <a:effectLst/>
                        </a:rPr>
                        <a:t>that</a:t>
                      </a:r>
                      <a:r>
                        <a:rPr lang="en-US" sz="700" spc="-30">
                          <a:effectLst/>
                        </a:rPr>
                        <a:t> </a:t>
                      </a:r>
                      <a:r>
                        <a:rPr lang="en-US" sz="700">
                          <a:effectLst/>
                        </a:rPr>
                        <a:t>does</a:t>
                      </a:r>
                      <a:r>
                        <a:rPr lang="en-US" sz="700" spc="-25">
                          <a:effectLst/>
                        </a:rPr>
                        <a:t> </a:t>
                      </a:r>
                      <a:r>
                        <a:rPr lang="en-US" sz="700">
                          <a:effectLst/>
                        </a:rPr>
                        <a:t>not</a:t>
                      </a:r>
                      <a:r>
                        <a:rPr lang="en-US" sz="700" spc="-160">
                          <a:effectLst/>
                        </a:rPr>
                        <a:t> </a:t>
                      </a:r>
                      <a:r>
                        <a:rPr lang="en-US" sz="700">
                          <a:effectLst/>
                        </a:rPr>
                        <a:t>fit into other categories. This can include paper, cardboard, textiles,</a:t>
                      </a:r>
                      <a:r>
                        <a:rPr lang="en-US" sz="700" spc="-160">
                          <a:effectLst/>
                        </a:rPr>
                        <a:t> </a:t>
                      </a:r>
                      <a:r>
                        <a:rPr lang="en-US" sz="700">
                          <a:effectLst/>
                        </a:rPr>
                        <a:t>and</a:t>
                      </a:r>
                      <a:r>
                        <a:rPr lang="en-US" sz="700" spc="-20">
                          <a:effectLst/>
                        </a:rPr>
                        <a:t> </a:t>
                      </a:r>
                      <a:r>
                        <a:rPr lang="en-US" sz="700">
                          <a:effectLst/>
                        </a:rPr>
                        <a:t>rubber</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960" marR="101600" algn="l">
                        <a:lnSpc>
                          <a:spcPct val="148000"/>
                        </a:lnSpc>
                        <a:spcBef>
                          <a:spcPts val="325"/>
                        </a:spcBef>
                        <a:spcAft>
                          <a:spcPts val="0"/>
                        </a:spcAft>
                      </a:pPr>
                      <a:r>
                        <a:rPr lang="en-US" sz="700">
                          <a:effectLst/>
                        </a:rPr>
                        <a:t>Improper disposal can lead to littering, pollution, and habitat</a:t>
                      </a:r>
                      <a:r>
                        <a:rPr lang="en-US" sz="700" spc="-160">
                          <a:effectLst/>
                        </a:rPr>
                        <a:t> </a:t>
                      </a:r>
                      <a:r>
                        <a:rPr lang="en-US" sz="700">
                          <a:effectLst/>
                        </a:rPr>
                        <a:t>destruction</a:t>
                      </a:r>
                      <a:endParaRPr lang="en-I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3185" marR="80010" algn="ctr">
                        <a:spcBef>
                          <a:spcPts val="325"/>
                        </a:spcBef>
                        <a:spcAft>
                          <a:spcPts val="0"/>
                        </a:spcAft>
                      </a:pPr>
                      <a:r>
                        <a:rPr lang="en-US" sz="700" dirty="0">
                          <a:effectLst/>
                        </a:rPr>
                        <a:t>19</a:t>
                      </a:r>
                      <a:endParaRPr lang="en-I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14379687"/>
                  </a:ext>
                </a:extLst>
              </a:tr>
            </a:tbl>
          </a:graphicData>
        </a:graphic>
      </p:graphicFrame>
      <p:sp>
        <p:nvSpPr>
          <p:cNvPr id="3" name="Date Placeholder 2"/>
          <p:cNvSpPr>
            <a:spLocks noGrp="1"/>
          </p:cNvSpPr>
          <p:nvPr>
            <p:ph type="dt" sz="half" idx="10"/>
          </p:nvPr>
        </p:nvSpPr>
        <p:spPr/>
        <p:txBody>
          <a:bodyPr/>
          <a:lstStyle/>
          <a:p>
            <a:fld id="{9350A7E4-CAF1-470F-B80A-94D08036841E}" type="datetime1">
              <a:rPr lang="en-IN" smtClean="0"/>
              <a:t>24-12-2024</a:t>
            </a:fld>
            <a:endParaRPr lang="en-IN"/>
          </a:p>
        </p:txBody>
      </p:sp>
    </p:spTree>
    <p:extLst>
      <p:ext uri="{BB962C8B-B14F-4D97-AF65-F5344CB8AC3E}">
        <p14:creationId xmlns:p14="http://schemas.microsoft.com/office/powerpoint/2010/main" val="4064027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708" y="365125"/>
            <a:ext cx="9821091" cy="1325563"/>
          </a:xfrm>
        </p:spPr>
        <p:txBody>
          <a:bodyPr/>
          <a:lstStyle/>
          <a:p>
            <a:pPr algn="r"/>
            <a:r>
              <a:rPr lang="en-US" dirty="0" smtClean="0"/>
              <a:t>Types of Wastes</a:t>
            </a:r>
            <a:br>
              <a:rPr lang="en-US" dirty="0" smtClean="0"/>
            </a:br>
            <a:endParaRPr lang="en-IN" dirty="0"/>
          </a:p>
        </p:txBody>
      </p:sp>
      <p:sp>
        <p:nvSpPr>
          <p:cNvPr id="3" name="Content Placeholder 2"/>
          <p:cNvSpPr>
            <a:spLocks noGrp="1"/>
          </p:cNvSpPr>
          <p:nvPr>
            <p:ph idx="1"/>
          </p:nvPr>
        </p:nvSpPr>
        <p:spPr/>
        <p:txBody>
          <a:bodyPr>
            <a:normAutofit fontScale="62500" lnSpcReduction="20000"/>
          </a:bodyPr>
          <a:lstStyle/>
          <a:p>
            <a:pPr>
              <a:buFont typeface="Wingdings" panose="05000000000000000000" pitchFamily="2" charset="2"/>
              <a:buChar char="Ø"/>
            </a:pPr>
            <a:r>
              <a:rPr lang="en-US" dirty="0" smtClean="0"/>
              <a:t>	Municipal Solid Waste (MSW)</a:t>
            </a:r>
          </a:p>
          <a:p>
            <a:pPr>
              <a:buFont typeface="Wingdings" panose="05000000000000000000" pitchFamily="2" charset="2"/>
              <a:buChar char="Ø"/>
            </a:pPr>
            <a:r>
              <a:rPr lang="en-US" dirty="0" smtClean="0"/>
              <a:t>	Industrial Waste</a:t>
            </a:r>
          </a:p>
          <a:p>
            <a:pPr>
              <a:buFont typeface="Wingdings" panose="05000000000000000000" pitchFamily="2" charset="2"/>
              <a:buChar char="Ø"/>
            </a:pPr>
            <a:r>
              <a:rPr lang="en-US" dirty="0" smtClean="0"/>
              <a:t>	E-waste</a:t>
            </a:r>
          </a:p>
          <a:p>
            <a:pPr>
              <a:buFont typeface="Wingdings" panose="05000000000000000000" pitchFamily="2" charset="2"/>
              <a:buChar char="Ø"/>
            </a:pPr>
            <a:r>
              <a:rPr lang="en-US" dirty="0" smtClean="0"/>
              <a:t>	Hazardous Waste</a:t>
            </a:r>
          </a:p>
          <a:p>
            <a:pPr>
              <a:buFont typeface="Wingdings" panose="05000000000000000000" pitchFamily="2" charset="2"/>
              <a:buChar char="Ø"/>
            </a:pPr>
            <a:r>
              <a:rPr lang="en-US" dirty="0" smtClean="0"/>
              <a:t>	Medical Waste</a:t>
            </a:r>
          </a:p>
          <a:p>
            <a:pPr>
              <a:buFont typeface="Wingdings" panose="05000000000000000000" pitchFamily="2" charset="2"/>
              <a:buChar char="Ø"/>
            </a:pPr>
            <a:r>
              <a:rPr lang="en-US" dirty="0"/>
              <a:t> </a:t>
            </a:r>
            <a:r>
              <a:rPr lang="en-US" dirty="0" smtClean="0"/>
              <a:t>         Radioactive Waste</a:t>
            </a:r>
          </a:p>
          <a:p>
            <a:pPr marL="0" indent="0">
              <a:buNone/>
            </a:pPr>
            <a:r>
              <a:rPr lang="en-US" dirty="0" smtClean="0"/>
              <a:t>		</a:t>
            </a:r>
            <a:r>
              <a:rPr lang="en-US" b="1" dirty="0" smtClean="0">
                <a:solidFill>
                  <a:srgbClr val="FF0000"/>
                </a:solidFill>
              </a:rPr>
              <a:t>Causes of Improper Waste Disposal</a:t>
            </a:r>
          </a:p>
          <a:p>
            <a:r>
              <a:rPr lang="en-US" dirty="0" smtClean="0"/>
              <a:t>Lack of infrastructure</a:t>
            </a:r>
          </a:p>
          <a:p>
            <a:r>
              <a:rPr lang="en-US" dirty="0" smtClean="0"/>
              <a:t>Insufficient awareness</a:t>
            </a:r>
          </a:p>
          <a:p>
            <a:r>
              <a:rPr lang="en-US" dirty="0" smtClean="0"/>
              <a:t>Lack of funding</a:t>
            </a:r>
          </a:p>
          <a:p>
            <a:r>
              <a:rPr lang="en-US" dirty="0" smtClean="0"/>
              <a:t>Poor waste management policies</a:t>
            </a:r>
          </a:p>
          <a:p>
            <a:r>
              <a:rPr lang="en-US" dirty="0" smtClean="0"/>
              <a:t>Socio economic issues</a:t>
            </a:r>
          </a:p>
          <a:p>
            <a:r>
              <a:rPr lang="en-US" dirty="0" smtClean="0"/>
              <a:t>Limited Equipment</a:t>
            </a:r>
            <a:endParaRPr lang="en-IN" dirty="0" smtClean="0"/>
          </a:p>
          <a:p>
            <a:pPr marL="0" indent="0">
              <a:buNone/>
            </a:pPr>
            <a:endParaRPr lang="en-US" dirty="0" smtClean="0"/>
          </a:p>
          <a:p>
            <a:endParaRPr lang="en-IN" dirty="0"/>
          </a:p>
        </p:txBody>
      </p:sp>
      <p:sp>
        <p:nvSpPr>
          <p:cNvPr id="4" name="Date Placeholder 3"/>
          <p:cNvSpPr>
            <a:spLocks noGrp="1"/>
          </p:cNvSpPr>
          <p:nvPr>
            <p:ph type="dt" sz="half" idx="10"/>
          </p:nvPr>
        </p:nvSpPr>
        <p:spPr/>
        <p:txBody>
          <a:bodyPr/>
          <a:lstStyle/>
          <a:p>
            <a:fld id="{3BD6DC52-116B-4F7A-A734-16DEB4CE8044}" type="datetime1">
              <a:rPr lang="en-IN" smtClean="0"/>
              <a:t>24-12-2024</a:t>
            </a:fld>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69"/>
            <a:ext cx="1436915" cy="1306286"/>
          </a:xfrm>
          <a:prstGeom prst="rect">
            <a:avLst/>
          </a:prstGeom>
        </p:spPr>
      </p:pic>
    </p:spTree>
    <p:extLst>
      <p:ext uri="{BB962C8B-B14F-4D97-AF65-F5344CB8AC3E}">
        <p14:creationId xmlns:p14="http://schemas.microsoft.com/office/powerpoint/2010/main" val="4160674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1800" b="1" dirty="0"/>
              <a:t>The risks of improper waste disposal</a:t>
            </a:r>
            <a:r>
              <a:rPr lang="en-IN" sz="1800" b="1" dirty="0"/>
              <a:t/>
            </a:r>
            <a:br>
              <a:rPr lang="en-IN" sz="1800" b="1" dirty="0"/>
            </a:br>
            <a:endParaRPr lang="en-IN" dirty="0"/>
          </a:p>
        </p:txBody>
      </p:sp>
      <p:pic>
        <p:nvPicPr>
          <p:cNvPr id="4" name="Content Placeholder 3"/>
          <p:cNvPicPr>
            <a:picLocks noGrp="1" noChangeAspect="1"/>
          </p:cNvPicPr>
          <p:nvPr>
            <p:ph idx="1"/>
          </p:nvPr>
        </p:nvPicPr>
        <p:blipFill>
          <a:blip r:embed="rId2"/>
          <a:stretch>
            <a:fillRect/>
          </a:stretch>
        </p:blipFill>
        <p:spPr>
          <a:xfrm>
            <a:off x="838200" y="1997839"/>
            <a:ext cx="5294813" cy="4167830"/>
          </a:xfrm>
          <a:prstGeom prst="rect">
            <a:avLst/>
          </a:prstGeom>
        </p:spPr>
      </p:pic>
      <p:sp>
        <p:nvSpPr>
          <p:cNvPr id="5" name="Rectangle 4"/>
          <p:cNvSpPr/>
          <p:nvPr/>
        </p:nvSpPr>
        <p:spPr>
          <a:xfrm>
            <a:off x="6133012" y="1997839"/>
            <a:ext cx="5220787" cy="3970318"/>
          </a:xfrm>
          <a:prstGeom prst="rect">
            <a:avLst/>
          </a:prstGeom>
        </p:spPr>
        <p:txBody>
          <a:bodyPr wrap="square">
            <a:spAutoFit/>
          </a:bodyPr>
          <a:lstStyle/>
          <a:p>
            <a:r>
              <a:rPr lang="en-US" dirty="0" smtClean="0"/>
              <a:t>This study gauged the knowledge associated with improper waste disposal by asking the respondents whether they were aware of improper waste disposal in their community, and the majority of the respondents (n = 74) reported knowing these risks. </a:t>
            </a:r>
          </a:p>
          <a:p>
            <a:endParaRPr lang="en-US" dirty="0"/>
          </a:p>
          <a:p>
            <a:r>
              <a:rPr lang="en-US" dirty="0" smtClean="0"/>
              <a:t>The Pearson chi-squared test reveals a statistically insignificant relationship between gender and the awareness of the respondents about improper waste disposal in their community (χ2 = 3.372; </a:t>
            </a:r>
            <a:r>
              <a:rPr lang="en-US" dirty="0" err="1" smtClean="0"/>
              <a:t>df</a:t>
            </a:r>
            <a:r>
              <a:rPr lang="en-US" dirty="0" smtClean="0"/>
              <a:t> = 2; p = 0.185). </a:t>
            </a:r>
          </a:p>
          <a:p>
            <a:r>
              <a:rPr lang="en-US" dirty="0" smtClean="0"/>
              <a:t>However, most females reported being aware of improper waste disposal risks as compared to their male counterparts (Figure 1).</a:t>
            </a:r>
            <a:endParaRPr lang="en-IN" dirty="0"/>
          </a:p>
        </p:txBody>
      </p:sp>
      <p:sp>
        <p:nvSpPr>
          <p:cNvPr id="3" name="Date Placeholder 2"/>
          <p:cNvSpPr>
            <a:spLocks noGrp="1"/>
          </p:cNvSpPr>
          <p:nvPr>
            <p:ph type="dt" sz="half" idx="10"/>
          </p:nvPr>
        </p:nvSpPr>
        <p:spPr/>
        <p:txBody>
          <a:bodyPr/>
          <a:lstStyle/>
          <a:p>
            <a:fld id="{2E9CB52E-268C-4001-A5CE-5543D6B3136F}" type="datetime1">
              <a:rPr lang="en-IN" smtClean="0"/>
              <a:t>24-12-2024</a:t>
            </a:fld>
            <a:endParaRPr lang="en-IN"/>
          </a:p>
        </p:txBody>
      </p:sp>
    </p:spTree>
    <p:extLst>
      <p:ext uri="{BB962C8B-B14F-4D97-AF65-F5344CB8AC3E}">
        <p14:creationId xmlns:p14="http://schemas.microsoft.com/office/powerpoint/2010/main" val="1383008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Result</a:t>
            </a:r>
            <a:endParaRPr lang="en-IN" dirty="0"/>
          </a:p>
        </p:txBody>
      </p:sp>
      <p:pic>
        <p:nvPicPr>
          <p:cNvPr id="4" name="Content Placeholder 3"/>
          <p:cNvPicPr>
            <a:picLocks noGrp="1" noChangeAspect="1"/>
          </p:cNvPicPr>
          <p:nvPr>
            <p:ph idx="1"/>
          </p:nvPr>
        </p:nvPicPr>
        <p:blipFill>
          <a:blip r:embed="rId2"/>
          <a:stretch>
            <a:fillRect/>
          </a:stretch>
        </p:blipFill>
        <p:spPr>
          <a:xfrm>
            <a:off x="838200" y="1809918"/>
            <a:ext cx="3681549" cy="1874682"/>
          </a:xfrm>
          <a:prstGeom prst="rect">
            <a:avLst/>
          </a:prstGeom>
        </p:spPr>
      </p:pic>
      <p:sp>
        <p:nvSpPr>
          <p:cNvPr id="5" name="Rectangle 4"/>
          <p:cNvSpPr/>
          <p:nvPr/>
        </p:nvSpPr>
        <p:spPr>
          <a:xfrm>
            <a:off x="722810" y="3597651"/>
            <a:ext cx="3727269" cy="3139321"/>
          </a:xfrm>
          <a:prstGeom prst="rect">
            <a:avLst/>
          </a:prstGeom>
        </p:spPr>
        <p:txBody>
          <a:bodyPr wrap="square">
            <a:spAutoFit/>
          </a:bodyPr>
          <a:lstStyle/>
          <a:p>
            <a:r>
              <a:rPr lang="en-US" dirty="0" smtClean="0"/>
              <a:t>The chi-squared test results indicated no significant difference between age group and knowledge of the effects of improper waste disposal (χ2 = 8,893; </a:t>
            </a:r>
            <a:r>
              <a:rPr lang="en-US" dirty="0" err="1" smtClean="0"/>
              <a:t>df</a:t>
            </a:r>
            <a:r>
              <a:rPr lang="en-US" dirty="0" smtClean="0"/>
              <a:t> = 12; p = 0,712).</a:t>
            </a:r>
          </a:p>
          <a:p>
            <a:r>
              <a:rPr lang="en-US" dirty="0" smtClean="0"/>
              <a:t> However, most of the </a:t>
            </a:r>
            <a:r>
              <a:rPr lang="en-US" dirty="0"/>
              <a:t>respondents between the ages 36 and45 (</a:t>
            </a:r>
            <a:r>
              <a:rPr lang="en-US" i="1" dirty="0"/>
              <a:t>n </a:t>
            </a:r>
            <a:r>
              <a:rPr lang="en-US" dirty="0"/>
              <a:t>= 25) answered yes, when asked if they knew of the major effects of improper waste disposal (</a:t>
            </a:r>
            <a:r>
              <a:rPr lang="en-US" dirty="0">
                <a:hlinkClick r:id="rId3" action="ppaction://hlinkfile"/>
              </a:rPr>
              <a:t>Figure 2</a:t>
            </a:r>
            <a:r>
              <a:rPr lang="en-US" dirty="0"/>
              <a:t>).</a:t>
            </a:r>
            <a:endParaRPr lang="en-IN" dirty="0"/>
          </a:p>
          <a:p>
            <a:endParaRPr lang="en-IN" dirty="0"/>
          </a:p>
        </p:txBody>
      </p:sp>
      <p:sp>
        <p:nvSpPr>
          <p:cNvPr id="6" name="Rectangle 5"/>
          <p:cNvSpPr/>
          <p:nvPr/>
        </p:nvSpPr>
        <p:spPr>
          <a:xfrm>
            <a:off x="5538652" y="4615768"/>
            <a:ext cx="6096000" cy="1938992"/>
          </a:xfrm>
          <a:prstGeom prst="rect">
            <a:avLst/>
          </a:prstGeom>
        </p:spPr>
        <p:txBody>
          <a:bodyPr>
            <a:spAutoFit/>
          </a:bodyPr>
          <a:lstStyle/>
          <a:p>
            <a:r>
              <a:rPr lang="en-US" sz="2000" dirty="0" smtClean="0"/>
              <a:t>The chi-squared test results showed no correlation between the level of education and the knowledge of risk posed by improper waste disposal (χ2 = 13.996; </a:t>
            </a:r>
            <a:r>
              <a:rPr lang="en-US" sz="2000" dirty="0" err="1" smtClean="0"/>
              <a:t>df</a:t>
            </a:r>
            <a:r>
              <a:rPr lang="en-US" sz="2000" dirty="0" smtClean="0"/>
              <a:t> = 8; p = 0.821). However, most of the respondents with a university degree indicated that they know about the risks posed by improper waste disposal (Figure 3).</a:t>
            </a:r>
            <a:endParaRPr lang="en-IN" sz="2000" dirty="0"/>
          </a:p>
        </p:txBody>
      </p:sp>
      <p:pic>
        <p:nvPicPr>
          <p:cNvPr id="7" name="Picture 6"/>
          <p:cNvPicPr>
            <a:picLocks noChangeAspect="1"/>
          </p:cNvPicPr>
          <p:nvPr/>
        </p:nvPicPr>
        <p:blipFill>
          <a:blip r:embed="rId4"/>
          <a:stretch>
            <a:fillRect/>
          </a:stretch>
        </p:blipFill>
        <p:spPr>
          <a:xfrm>
            <a:off x="6270171" y="1817538"/>
            <a:ext cx="4937760" cy="1867062"/>
          </a:xfrm>
          <a:prstGeom prst="rect">
            <a:avLst/>
          </a:prstGeom>
        </p:spPr>
      </p:pic>
      <p:sp>
        <p:nvSpPr>
          <p:cNvPr id="3" name="Date Placeholder 2"/>
          <p:cNvSpPr>
            <a:spLocks noGrp="1"/>
          </p:cNvSpPr>
          <p:nvPr>
            <p:ph type="dt" sz="half" idx="10"/>
          </p:nvPr>
        </p:nvSpPr>
        <p:spPr/>
        <p:txBody>
          <a:bodyPr/>
          <a:lstStyle/>
          <a:p>
            <a:fld id="{012A04DD-1199-4779-B4DF-53614E5110F6}" type="datetime1">
              <a:rPr lang="en-IN" smtClean="0"/>
              <a:t>24-12-2024</a:t>
            </a:fld>
            <a:endParaRPr lang="en-IN"/>
          </a:p>
        </p:txBody>
      </p:sp>
    </p:spTree>
    <p:extLst>
      <p:ext uri="{BB962C8B-B14F-4D97-AF65-F5344CB8AC3E}">
        <p14:creationId xmlns:p14="http://schemas.microsoft.com/office/powerpoint/2010/main" val="729379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and Discussion</a:t>
            </a:r>
            <a:endParaRPr lang="en-IN" dirty="0"/>
          </a:p>
        </p:txBody>
      </p:sp>
      <p:sp>
        <p:nvSpPr>
          <p:cNvPr id="3" name="Content Placeholder 2"/>
          <p:cNvSpPr>
            <a:spLocks noGrp="1"/>
          </p:cNvSpPr>
          <p:nvPr>
            <p:ph idx="1"/>
          </p:nvPr>
        </p:nvSpPr>
        <p:spPr/>
        <p:txBody>
          <a:bodyPr/>
          <a:lstStyle/>
          <a:p>
            <a:r>
              <a:rPr lang="en-US" dirty="0" smtClean="0"/>
              <a:t>We investigated the effects of improper waste disposal on the </a:t>
            </a:r>
            <a:r>
              <a:rPr lang="en-US" dirty="0" err="1" smtClean="0"/>
              <a:t>Sobantu</a:t>
            </a:r>
            <a:r>
              <a:rPr lang="en-US" dirty="0" smtClean="0"/>
              <a:t> community in their district municipality in the </a:t>
            </a:r>
            <a:r>
              <a:rPr lang="en-US" dirty="0" err="1" smtClean="0"/>
              <a:t>KwaZulu</a:t>
            </a:r>
            <a:r>
              <a:rPr lang="en-US" dirty="0" smtClean="0"/>
              <a:t> Natal Province and found that, indeed, there is a negative effect of the waste disposed improperly to this community. The results of the five chi-squared tests applied showed insignificant relationships when gender, age group, marital status, and employment status of respondents were correlated with several variables that were surprising.</a:t>
            </a:r>
            <a:endParaRPr lang="en-IN" dirty="0"/>
          </a:p>
        </p:txBody>
      </p:sp>
      <p:sp>
        <p:nvSpPr>
          <p:cNvPr id="4" name="Date Placeholder 3"/>
          <p:cNvSpPr>
            <a:spLocks noGrp="1"/>
          </p:cNvSpPr>
          <p:nvPr>
            <p:ph type="dt" sz="half" idx="10"/>
          </p:nvPr>
        </p:nvSpPr>
        <p:spPr/>
        <p:txBody>
          <a:bodyPr/>
          <a:lstStyle/>
          <a:p>
            <a:fld id="{3AE11D93-870F-43B8-B6A3-EC41BCBA085B}" type="datetime1">
              <a:rPr lang="en-IN" smtClean="0"/>
              <a:t>24-12-2024</a:t>
            </a:fld>
            <a:endParaRPr lang="en-IN"/>
          </a:p>
        </p:txBody>
      </p:sp>
    </p:spTree>
    <p:extLst>
      <p:ext uri="{BB962C8B-B14F-4D97-AF65-F5344CB8AC3E}">
        <p14:creationId xmlns:p14="http://schemas.microsoft.com/office/powerpoint/2010/main" val="1070544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Studies around the world have reported correlations between several demographic variables and the risk of improper waste disposal.</a:t>
            </a:r>
          </a:p>
          <a:p>
            <a:r>
              <a:rPr lang="en-US" dirty="0" smtClean="0"/>
              <a:t>For example, in </a:t>
            </a:r>
            <a:r>
              <a:rPr lang="en-US" dirty="0" err="1" smtClean="0"/>
              <a:t>Akungba-Akoko</a:t>
            </a:r>
            <a:r>
              <a:rPr lang="en-US" dirty="0" smtClean="0"/>
              <a:t>, Nigeria, respondents’ level of education and age of respondents influenced the responses to the risk of improper waste disposal .</a:t>
            </a:r>
          </a:p>
          <a:p>
            <a:r>
              <a:rPr lang="en-US" dirty="0"/>
              <a:t>This study is written in the Disaster risk reduction context; therefore, the long-term prospects include positive impacts on policy, public awareness, technological innovation, health outcomes, economic development, and environmental conservation.</a:t>
            </a:r>
            <a:endParaRPr lang="en-IN" dirty="0"/>
          </a:p>
        </p:txBody>
      </p:sp>
      <p:sp>
        <p:nvSpPr>
          <p:cNvPr id="4" name="Date Placeholder 3"/>
          <p:cNvSpPr>
            <a:spLocks noGrp="1"/>
          </p:cNvSpPr>
          <p:nvPr>
            <p:ph type="dt" sz="half" idx="10"/>
          </p:nvPr>
        </p:nvSpPr>
        <p:spPr/>
        <p:txBody>
          <a:bodyPr/>
          <a:lstStyle/>
          <a:p>
            <a:fld id="{D1CF03C1-18E8-4C10-A8A6-947EF83247A7}" type="datetime1">
              <a:rPr lang="en-IN" smtClean="0"/>
              <a:t>24-12-2024</a:t>
            </a:fld>
            <a:endParaRPr lang="en-IN"/>
          </a:p>
        </p:txBody>
      </p:sp>
    </p:spTree>
    <p:extLst>
      <p:ext uri="{BB962C8B-B14F-4D97-AF65-F5344CB8AC3E}">
        <p14:creationId xmlns:p14="http://schemas.microsoft.com/office/powerpoint/2010/main" val="2293361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IN" dirty="0"/>
          </a:p>
        </p:txBody>
      </p:sp>
      <p:sp>
        <p:nvSpPr>
          <p:cNvPr id="3" name="Content Placeholder 2"/>
          <p:cNvSpPr>
            <a:spLocks noGrp="1"/>
          </p:cNvSpPr>
          <p:nvPr>
            <p:ph idx="1"/>
          </p:nvPr>
        </p:nvSpPr>
        <p:spPr/>
        <p:txBody>
          <a:bodyPr/>
          <a:lstStyle/>
          <a:p>
            <a:r>
              <a:rPr lang="en-US" dirty="0"/>
              <a:t>the results from this study indicated that most of the people in </a:t>
            </a:r>
            <a:r>
              <a:rPr lang="en-US" dirty="0" err="1"/>
              <a:t>Sobantu</a:t>
            </a:r>
            <a:r>
              <a:rPr lang="en-US" dirty="0"/>
              <a:t> Township are educated. As a result, the conclusion can be made that somehow poor attitude and negligence of residents add to improper waste disposal witnessed within the study community. </a:t>
            </a:r>
            <a:endParaRPr lang="en-US" dirty="0" smtClean="0"/>
          </a:p>
          <a:p>
            <a:r>
              <a:rPr lang="en-US" dirty="0" smtClean="0"/>
              <a:t>Indeed</a:t>
            </a:r>
            <a:r>
              <a:rPr lang="en-US" dirty="0"/>
              <a:t>, </a:t>
            </a:r>
            <a:r>
              <a:rPr lang="en-US" dirty="0" smtClean="0"/>
              <a:t>indicated </a:t>
            </a:r>
            <a:r>
              <a:rPr lang="en-US" dirty="0"/>
              <a:t>that insufficient funds on the side of most governments allocated for waste management, such as waste collection services, ageing or not maintained infrastructure, and inefficient sanitation facilities, are among the factors that escalate improper waste disposal.</a:t>
            </a:r>
            <a:endParaRPr lang="en-IN" dirty="0"/>
          </a:p>
        </p:txBody>
      </p:sp>
      <p:sp>
        <p:nvSpPr>
          <p:cNvPr id="4" name="Date Placeholder 3"/>
          <p:cNvSpPr>
            <a:spLocks noGrp="1"/>
          </p:cNvSpPr>
          <p:nvPr>
            <p:ph type="dt" sz="half" idx="10"/>
          </p:nvPr>
        </p:nvSpPr>
        <p:spPr/>
        <p:txBody>
          <a:bodyPr/>
          <a:lstStyle/>
          <a:p>
            <a:fld id="{647BF42E-8C70-4E3D-BECA-53DB2ECA786C}" type="datetime1">
              <a:rPr lang="en-IN" smtClean="0"/>
              <a:t>24-12-2024</a:t>
            </a:fld>
            <a:endParaRPr lang="en-IN"/>
          </a:p>
        </p:txBody>
      </p:sp>
    </p:spTree>
    <p:extLst>
      <p:ext uri="{BB962C8B-B14F-4D97-AF65-F5344CB8AC3E}">
        <p14:creationId xmlns:p14="http://schemas.microsoft.com/office/powerpoint/2010/main" val="1850946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IN" dirty="0"/>
          </a:p>
        </p:txBody>
      </p:sp>
      <p:sp>
        <p:nvSpPr>
          <p:cNvPr id="3" name="Content Placeholder 2"/>
          <p:cNvSpPr>
            <a:spLocks noGrp="1"/>
          </p:cNvSpPr>
          <p:nvPr>
            <p:ph idx="1"/>
          </p:nvPr>
        </p:nvSpPr>
        <p:spPr/>
        <p:txBody>
          <a:bodyPr/>
          <a:lstStyle/>
          <a:p>
            <a:r>
              <a:rPr lang="en-US" dirty="0" smtClean="0"/>
              <a:t>The impact of improper waste disposal on human health and the environment: a case of </a:t>
            </a:r>
            <a:r>
              <a:rPr lang="en-US" dirty="0" err="1" smtClean="0"/>
              <a:t>Umgungundlovu</a:t>
            </a:r>
            <a:r>
              <a:rPr lang="en-US" dirty="0" smtClean="0"/>
              <a:t> District in </a:t>
            </a:r>
            <a:r>
              <a:rPr lang="en-US" dirty="0" err="1" smtClean="0"/>
              <a:t>KwaZulu</a:t>
            </a:r>
            <a:r>
              <a:rPr lang="en-US" dirty="0" smtClean="0"/>
              <a:t> Natal Province, South Africa</a:t>
            </a:r>
          </a:p>
          <a:p>
            <a:r>
              <a:rPr lang="en-US" dirty="0" err="1" smtClean="0"/>
              <a:t>Tlou</a:t>
            </a:r>
            <a:r>
              <a:rPr lang="en-US" dirty="0" smtClean="0"/>
              <a:t> Raphela1*, </a:t>
            </a:r>
            <a:r>
              <a:rPr lang="en-US" dirty="0" err="1" smtClean="0"/>
              <a:t>Nelisiwe</a:t>
            </a:r>
            <a:r>
              <a:rPr lang="en-US" dirty="0" smtClean="0"/>
              <a:t> Manqele1 and Mariana Erasmus2</a:t>
            </a:r>
          </a:p>
          <a:p>
            <a:r>
              <a:rPr lang="en-US" dirty="0" smtClean="0"/>
              <a:t>1Disaster Management Training and Education Centre for Africa, Faculty of Natural and Agricultural Sciences, University of the Free State, Bloemfontein, South Africa, 2Centre for Mineral Biogeochemistry, Faculty of Natural and Agricultural Sciences, University of the Free State, Bloemfontein, South Africa</a:t>
            </a:r>
          </a:p>
          <a:p>
            <a:endParaRPr lang="en-IN" dirty="0"/>
          </a:p>
        </p:txBody>
      </p:sp>
      <p:sp>
        <p:nvSpPr>
          <p:cNvPr id="4" name="Date Placeholder 3"/>
          <p:cNvSpPr>
            <a:spLocks noGrp="1"/>
          </p:cNvSpPr>
          <p:nvPr>
            <p:ph type="dt" sz="half" idx="10"/>
          </p:nvPr>
        </p:nvSpPr>
        <p:spPr/>
        <p:txBody>
          <a:bodyPr/>
          <a:lstStyle/>
          <a:p>
            <a:fld id="{CF13B42F-9571-4AE6-8991-59AFE577E727}" type="datetime1">
              <a:rPr lang="en-IN" smtClean="0"/>
              <a:t>24-12-2024</a:t>
            </a:fld>
            <a:endParaRPr lang="en-IN"/>
          </a:p>
        </p:txBody>
      </p:sp>
    </p:spTree>
    <p:extLst>
      <p:ext uri="{BB962C8B-B14F-4D97-AF65-F5344CB8AC3E}">
        <p14:creationId xmlns:p14="http://schemas.microsoft.com/office/powerpoint/2010/main" val="1646657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of Waste Segregation</a:t>
            </a:r>
            <a:endParaRPr lang="en-IN" dirty="0"/>
          </a:p>
        </p:txBody>
      </p:sp>
      <p:sp>
        <p:nvSpPr>
          <p:cNvPr id="3" name="Content Placeholder 2"/>
          <p:cNvSpPr>
            <a:spLocks noGrp="1"/>
          </p:cNvSpPr>
          <p:nvPr>
            <p:ph idx="1"/>
          </p:nvPr>
        </p:nvSpPr>
        <p:spPr/>
        <p:txBody>
          <a:bodyPr/>
          <a:lstStyle/>
          <a:p>
            <a:r>
              <a:rPr lang="en-US" dirty="0"/>
              <a:t>Improper management of waste results in higher pollution in landfills, and most populated countries like India usually generate higher waste per annum</a:t>
            </a:r>
            <a:r>
              <a:rPr lang="en-US" dirty="0" smtClean="0"/>
              <a:t>. </a:t>
            </a:r>
          </a:p>
          <a:p>
            <a:r>
              <a:rPr lang="en-US" dirty="0" smtClean="0"/>
              <a:t>Waste </a:t>
            </a:r>
            <a:r>
              <a:rPr lang="en-US" dirty="0"/>
              <a:t>Segregation is important for waste management. We create varieties of waste in our day-to-day lives and if we do not sort out those waste into separate categories or dustbins; it will be difficult to properly manage or dispose of.</a:t>
            </a:r>
          </a:p>
          <a:p>
            <a:endParaRPr lang="en-US" dirty="0" smtClean="0"/>
          </a:p>
          <a:p>
            <a:r>
              <a:rPr lang="en-US" dirty="0"/>
              <a:t>We, as responsible citizens need to manage our waste properly by practicing proper waste segregation.</a:t>
            </a:r>
          </a:p>
          <a:p>
            <a:endParaRPr lang="en-US" dirty="0"/>
          </a:p>
          <a:p>
            <a:endParaRPr lang="en-IN" dirty="0"/>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spTree>
    <p:extLst>
      <p:ext uri="{BB962C8B-B14F-4D97-AF65-F5344CB8AC3E}">
        <p14:creationId xmlns:p14="http://schemas.microsoft.com/office/powerpoint/2010/main" val="3751449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161126"/>
            <a:ext cx="10515600" cy="1325563"/>
          </a:xfrm>
        </p:spPr>
        <p:txBody>
          <a:bodyPr/>
          <a:lstStyle/>
          <a:p>
            <a:pPr algn="r"/>
            <a:r>
              <a:rPr lang="en-IN" dirty="0" smtClean="0"/>
              <a:t>Colour Code for Waste Disposal</a:t>
            </a:r>
            <a:endParaRPr lang="en-IN" dirty="0"/>
          </a:p>
        </p:txBody>
      </p:sp>
      <p:sp>
        <p:nvSpPr>
          <p:cNvPr id="3" name="Content Placeholder 2"/>
          <p:cNvSpPr>
            <a:spLocks noGrp="1"/>
          </p:cNvSpPr>
          <p:nvPr>
            <p:ph idx="1"/>
          </p:nvPr>
        </p:nvSpPr>
        <p:spPr>
          <a:xfrm>
            <a:off x="838200" y="1825625"/>
            <a:ext cx="4674326" cy="4351338"/>
          </a:xfrm>
        </p:spPr>
        <p:txBody>
          <a:bodyPr>
            <a:normAutofit fontScale="85000" lnSpcReduction="10000"/>
          </a:bodyPr>
          <a:lstStyle/>
          <a:p>
            <a:pPr marL="0" indent="0" algn="just">
              <a:buNone/>
            </a:pPr>
            <a:r>
              <a:rPr lang="en-US" dirty="0" err="1" smtClean="0"/>
              <a:t>Colour</a:t>
            </a:r>
            <a:r>
              <a:rPr lang="en-US" dirty="0" smtClean="0"/>
              <a:t> coding at the source itself helps in separating the waste for waste disposal. It helps in decreasing the hazards &amp; handling &amp; disposal costs. </a:t>
            </a:r>
          </a:p>
          <a:p>
            <a:pPr algn="just"/>
            <a:r>
              <a:rPr lang="en-US" dirty="0" smtClean="0"/>
              <a:t>The </a:t>
            </a:r>
            <a:r>
              <a:rPr lang="en-US" dirty="0" err="1" smtClean="0"/>
              <a:t>colour</a:t>
            </a:r>
            <a:r>
              <a:rPr lang="en-US" dirty="0" smtClean="0"/>
              <a:t> codes for waste disposal varies from country to country. </a:t>
            </a:r>
          </a:p>
          <a:p>
            <a:pPr algn="just"/>
            <a:r>
              <a:rPr lang="en-US" dirty="0" smtClean="0"/>
              <a:t>It may also be different for plastics, recyclables, metals, glassware, radioactive items, etc. </a:t>
            </a:r>
          </a:p>
          <a:p>
            <a:pPr algn="just"/>
            <a:r>
              <a:rPr lang="en-US" dirty="0" smtClean="0"/>
              <a:t>They need to be separated as per the recycling needs.</a:t>
            </a:r>
          </a:p>
          <a:p>
            <a:endParaRPr lang="en-IN" dirty="0"/>
          </a:p>
        </p:txBody>
      </p:sp>
      <p:sp>
        <p:nvSpPr>
          <p:cNvPr id="4" name="Rectangle 3"/>
          <p:cNvSpPr/>
          <p:nvPr/>
        </p:nvSpPr>
        <p:spPr>
          <a:xfrm>
            <a:off x="838200" y="1720840"/>
            <a:ext cx="8305800" cy="646331"/>
          </a:xfrm>
          <a:prstGeom prst="rect">
            <a:avLst/>
          </a:prstGeom>
        </p:spPr>
        <p:txBody>
          <a:bodyPr wrap="square">
            <a:spAutoFit/>
          </a:bodyPr>
          <a:lstStyle/>
          <a:p>
            <a:pPr fontAlgn="base"/>
            <a:endParaRPr lang="en-US" b="1" i="0" dirty="0" smtClean="0">
              <a:solidFill>
                <a:srgbClr val="273239"/>
              </a:solidFill>
              <a:effectLst/>
              <a:latin typeface="Nunito"/>
            </a:endParaRPr>
          </a:p>
          <a:p>
            <a:pPr fontAlgn="base"/>
            <a:endParaRPr lang="en-US" b="1" i="0" dirty="0" smtClean="0">
              <a:solidFill>
                <a:srgbClr val="273239"/>
              </a:solidFill>
              <a:effectLst/>
              <a:latin typeface="Nunito"/>
            </a:endParaRPr>
          </a:p>
        </p:txBody>
      </p:sp>
      <p:sp>
        <p:nvSpPr>
          <p:cNvPr id="5" name="Rectangle 4"/>
          <p:cNvSpPr/>
          <p:nvPr/>
        </p:nvSpPr>
        <p:spPr>
          <a:xfrm>
            <a:off x="990600" y="1873240"/>
            <a:ext cx="8305800" cy="646331"/>
          </a:xfrm>
          <a:prstGeom prst="rect">
            <a:avLst/>
          </a:prstGeom>
        </p:spPr>
        <p:txBody>
          <a:bodyPr wrap="square">
            <a:spAutoFit/>
          </a:bodyPr>
          <a:lstStyle/>
          <a:p>
            <a:pPr fontAlgn="base"/>
            <a:endParaRPr lang="en-US" b="1" i="0" dirty="0" smtClean="0">
              <a:solidFill>
                <a:srgbClr val="273239"/>
              </a:solidFill>
              <a:effectLst/>
              <a:latin typeface="Nunito"/>
            </a:endParaRPr>
          </a:p>
          <a:p>
            <a:pPr fontAlgn="base"/>
            <a:endParaRPr lang="en-US" b="1" i="0" dirty="0" smtClean="0">
              <a:solidFill>
                <a:srgbClr val="273239"/>
              </a:solidFill>
              <a:effectLst/>
              <a:latin typeface="Nunito"/>
            </a:endParaRPr>
          </a:p>
        </p:txBody>
      </p:sp>
      <p:sp>
        <p:nvSpPr>
          <p:cNvPr id="7" name="Date Placeholder 6"/>
          <p:cNvSpPr>
            <a:spLocks noGrp="1"/>
          </p:cNvSpPr>
          <p:nvPr>
            <p:ph type="dt" sz="half" idx="10"/>
          </p:nvPr>
        </p:nvSpPr>
        <p:spPr/>
        <p:txBody>
          <a:bodyPr/>
          <a:lstStyle/>
          <a:p>
            <a:fld id="{368D461A-EBBA-4ACF-84AD-EC1B3D4F0F53}" type="datetime1">
              <a:rPr lang="en-IN" smtClean="0"/>
              <a:t>24-12-2024</a:t>
            </a:fld>
            <a:endParaRPr lang="en-IN"/>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91" y="113211"/>
            <a:ext cx="1436915" cy="1306286"/>
          </a:xfrm>
          <a:prstGeom prst="rect">
            <a:avLst/>
          </a:prstGeom>
        </p:spPr>
      </p:pic>
      <p:pic>
        <p:nvPicPr>
          <p:cNvPr id="10" name="Picture 9"/>
          <p:cNvPicPr>
            <a:picLocks noChangeAspect="1"/>
          </p:cNvPicPr>
          <p:nvPr/>
        </p:nvPicPr>
        <p:blipFill>
          <a:blip r:embed="rId3"/>
          <a:stretch>
            <a:fillRect/>
          </a:stretch>
        </p:blipFill>
        <p:spPr>
          <a:xfrm>
            <a:off x="5939246" y="1720840"/>
            <a:ext cx="5573485" cy="4635510"/>
          </a:xfrm>
          <a:prstGeom prst="rect">
            <a:avLst/>
          </a:prstGeom>
        </p:spPr>
      </p:pic>
    </p:spTree>
    <p:extLst>
      <p:ext uri="{BB962C8B-B14F-4D97-AF65-F5344CB8AC3E}">
        <p14:creationId xmlns:p14="http://schemas.microsoft.com/office/powerpoint/2010/main" val="1490914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4704"/>
          </a:xfrm>
        </p:spPr>
        <p:txBody>
          <a:bodyPr/>
          <a:lstStyle/>
          <a:p>
            <a:pPr algn="r"/>
            <a:r>
              <a:rPr lang="en-IN" dirty="0" smtClean="0"/>
              <a:t>Colour Code for Waste Disposal</a:t>
            </a:r>
            <a:endParaRPr lang="en-IN" dirty="0"/>
          </a:p>
        </p:txBody>
      </p:sp>
      <p:sp>
        <p:nvSpPr>
          <p:cNvPr id="3" name="Content Placeholder 2"/>
          <p:cNvSpPr>
            <a:spLocks noGrp="1"/>
          </p:cNvSpPr>
          <p:nvPr>
            <p:ph idx="1"/>
          </p:nvPr>
        </p:nvSpPr>
        <p:spPr>
          <a:xfrm>
            <a:off x="757646" y="1497875"/>
            <a:ext cx="10596154" cy="4511040"/>
          </a:xfrm>
        </p:spPr>
        <p:txBody>
          <a:bodyPr>
            <a:normAutofit fontScale="70000" lnSpcReduction="20000"/>
          </a:bodyPr>
          <a:lstStyle/>
          <a:p>
            <a:pPr marL="0" indent="0" fontAlgn="base">
              <a:buNone/>
            </a:pPr>
            <a:endParaRPr lang="en-US" b="1" dirty="0" smtClean="0"/>
          </a:p>
          <a:p>
            <a:pPr marL="0" indent="0" fontAlgn="base">
              <a:buNone/>
            </a:pPr>
            <a:r>
              <a:rPr lang="en-US" b="1" dirty="0" smtClean="0"/>
              <a:t>1. </a:t>
            </a:r>
            <a:r>
              <a:rPr lang="en-US" b="1" dirty="0" smtClean="0">
                <a:solidFill>
                  <a:srgbClr val="FFFF00"/>
                </a:solidFill>
              </a:rPr>
              <a:t>Yellow</a:t>
            </a:r>
            <a:r>
              <a:rPr lang="en-US" b="1" dirty="0"/>
              <a:t> </a:t>
            </a:r>
            <a:r>
              <a:rPr lang="en-US" b="1" dirty="0" smtClean="0"/>
              <a:t>: </a:t>
            </a:r>
            <a:r>
              <a:rPr lang="en-US" dirty="0" smtClean="0"/>
              <a:t>Biomedical waste, Syringes, Cotton Bandages </a:t>
            </a:r>
            <a:r>
              <a:rPr lang="en-US" dirty="0"/>
              <a:t>clinically highly infectious :</a:t>
            </a:r>
            <a:r>
              <a:rPr lang="en-US" dirty="0" smtClean="0"/>
              <a:t> pathogenic waste. Body </a:t>
            </a:r>
            <a:r>
              <a:rPr lang="en-US" dirty="0"/>
              <a:t>fluids or medicinal fluids which infect PPE kits &amp; </a:t>
            </a:r>
            <a:r>
              <a:rPr lang="en-US" dirty="0" smtClean="0"/>
              <a:t>garments. </a:t>
            </a:r>
            <a:endParaRPr lang="en-US" dirty="0"/>
          </a:p>
          <a:p>
            <a:pPr marL="0" indent="0" fontAlgn="base">
              <a:buNone/>
            </a:pPr>
            <a:r>
              <a:rPr lang="en-US" b="1" dirty="0" smtClean="0"/>
              <a:t>2</a:t>
            </a:r>
            <a:r>
              <a:rPr lang="en-US" b="1" dirty="0"/>
              <a:t>.</a:t>
            </a:r>
            <a:r>
              <a:rPr lang="en-US" b="1" dirty="0">
                <a:solidFill>
                  <a:schemeClr val="accent2"/>
                </a:solidFill>
              </a:rPr>
              <a:t> Orange</a:t>
            </a:r>
            <a:r>
              <a:rPr lang="en-US" dirty="0"/>
              <a:t> </a:t>
            </a:r>
            <a:r>
              <a:rPr lang="en-US" dirty="0" smtClean="0"/>
              <a:t>:</a:t>
            </a:r>
            <a:r>
              <a:rPr lang="en-US" dirty="0"/>
              <a:t>Concrete, Bricks, Wood, Asphalt, Tiles, Plasterboard, Metals, </a:t>
            </a:r>
            <a:r>
              <a:rPr lang="en-US" dirty="0" err="1" smtClean="0"/>
              <a:t>Rubbre</a:t>
            </a:r>
            <a:r>
              <a:rPr lang="en-US" dirty="0"/>
              <a:t>, and so on</a:t>
            </a:r>
            <a:r>
              <a:rPr lang="en-US" dirty="0" smtClean="0"/>
              <a:t>.</a:t>
            </a:r>
            <a:endParaRPr lang="en-US" dirty="0"/>
          </a:p>
          <a:p>
            <a:pPr marL="0" indent="0" fontAlgn="base">
              <a:buNone/>
            </a:pPr>
            <a:r>
              <a:rPr lang="en-US" b="1" dirty="0"/>
              <a:t>3. Black </a:t>
            </a:r>
            <a:r>
              <a:rPr lang="en-US" dirty="0"/>
              <a:t> </a:t>
            </a:r>
            <a:r>
              <a:rPr lang="en-US" dirty="0" smtClean="0"/>
              <a:t>:</a:t>
            </a:r>
            <a:r>
              <a:rPr lang="en-US" dirty="0"/>
              <a:t>Plastic Packaging, Rubber, Old Clothes, Diapers, Pet Waste, </a:t>
            </a:r>
            <a:r>
              <a:rPr lang="en-US" dirty="0" smtClean="0"/>
              <a:t>and </a:t>
            </a:r>
            <a:r>
              <a:rPr lang="en-US" dirty="0"/>
              <a:t>for trashing common household </a:t>
            </a:r>
            <a:r>
              <a:rPr lang="en-US" dirty="0" smtClean="0"/>
              <a:t>items, </a:t>
            </a:r>
            <a:r>
              <a:rPr lang="en-US" dirty="0"/>
              <a:t>neither recycled nor composted</a:t>
            </a:r>
            <a:r>
              <a:rPr lang="en-US" dirty="0" smtClean="0"/>
              <a:t>. </a:t>
            </a:r>
            <a:r>
              <a:rPr lang="en-US" dirty="0"/>
              <a:t>non-biodegradable </a:t>
            </a:r>
            <a:r>
              <a:rPr lang="en-US" dirty="0" smtClean="0"/>
              <a:t>items.</a:t>
            </a:r>
            <a:endParaRPr lang="en-US" dirty="0"/>
          </a:p>
          <a:p>
            <a:pPr marL="0" indent="0" fontAlgn="base">
              <a:buNone/>
            </a:pPr>
            <a:r>
              <a:rPr lang="en-US" b="1" dirty="0"/>
              <a:t>4</a:t>
            </a:r>
            <a:r>
              <a:rPr lang="en-US" b="1" dirty="0" smtClean="0"/>
              <a:t>.</a:t>
            </a:r>
            <a:r>
              <a:rPr lang="en-US" dirty="0"/>
              <a:t> Green Bins </a:t>
            </a:r>
            <a:r>
              <a:rPr lang="en-US" dirty="0" smtClean="0"/>
              <a:t>:made </a:t>
            </a:r>
            <a:r>
              <a:rPr lang="en-US" dirty="0"/>
              <a:t>for organic waste that is biodegradable such as vegetable waste, fruit waste, garden waste, animal waste, and more</a:t>
            </a:r>
            <a:r>
              <a:rPr lang="en-US" dirty="0" smtClean="0"/>
              <a:t>.</a:t>
            </a:r>
          </a:p>
          <a:p>
            <a:pPr marL="0" indent="0" fontAlgn="base">
              <a:buNone/>
            </a:pPr>
            <a:r>
              <a:rPr lang="en-US" b="1" dirty="0" smtClean="0"/>
              <a:t>5</a:t>
            </a:r>
            <a:r>
              <a:rPr lang="en-US" b="1" dirty="0"/>
              <a:t>. </a:t>
            </a:r>
            <a:r>
              <a:rPr lang="en-US" b="1" dirty="0" smtClean="0">
                <a:solidFill>
                  <a:srgbClr val="FF0000"/>
                </a:solidFill>
              </a:rPr>
              <a:t>Red</a:t>
            </a:r>
            <a:r>
              <a:rPr lang="en-US" b="1" dirty="0" smtClean="0"/>
              <a:t> :</a:t>
            </a:r>
            <a:r>
              <a:rPr lang="en-US" dirty="0" smtClean="0"/>
              <a:t> Hazardous, medical</a:t>
            </a:r>
            <a:r>
              <a:rPr lang="en-US" b="1" dirty="0" smtClean="0"/>
              <a:t> </a:t>
            </a:r>
            <a:r>
              <a:rPr lang="en-US" dirty="0" smtClean="0"/>
              <a:t>anatomical </a:t>
            </a:r>
            <a:r>
              <a:rPr lang="en-US" dirty="0"/>
              <a:t>waste </a:t>
            </a:r>
            <a:r>
              <a:rPr lang="en-US" dirty="0" smtClean="0"/>
              <a:t>, all </a:t>
            </a:r>
            <a:r>
              <a:rPr lang="en-US" dirty="0"/>
              <a:t>body </a:t>
            </a:r>
            <a:r>
              <a:rPr lang="en-US" dirty="0" smtClean="0"/>
              <a:t>part surgical treatments., Chemicals, Pesticides, radioactive wastes. </a:t>
            </a:r>
            <a:r>
              <a:rPr lang="en-US" dirty="0"/>
              <a:t>This needs to be incinerated.</a:t>
            </a:r>
          </a:p>
          <a:p>
            <a:pPr marL="0" indent="0" fontAlgn="base">
              <a:buNone/>
            </a:pPr>
            <a:r>
              <a:rPr lang="en-US" b="1" dirty="0"/>
              <a:t>6. </a:t>
            </a:r>
            <a:r>
              <a:rPr lang="en-US" b="1" dirty="0">
                <a:solidFill>
                  <a:schemeClr val="tx2">
                    <a:lumMod val="20000"/>
                    <a:lumOff val="80000"/>
                  </a:schemeClr>
                </a:solidFill>
              </a:rPr>
              <a:t>White</a:t>
            </a:r>
            <a:r>
              <a:rPr lang="en-US" dirty="0"/>
              <a:t> </a:t>
            </a:r>
            <a:r>
              <a:rPr lang="en-US" dirty="0" smtClean="0"/>
              <a:t>: </a:t>
            </a:r>
            <a:r>
              <a:rPr lang="en-US" dirty="0"/>
              <a:t>Old Computers, Laptops, Mobile Phones, Televisions, Headphones, and other electronic items and their </a:t>
            </a:r>
            <a:r>
              <a:rPr lang="en-US" dirty="0" smtClean="0"/>
              <a:t>parts, Recyclable.</a:t>
            </a:r>
            <a:endParaRPr lang="en-US" dirty="0"/>
          </a:p>
          <a:p>
            <a:pPr marL="0" indent="0" fontAlgn="base">
              <a:buNone/>
            </a:pPr>
            <a:r>
              <a:rPr lang="en-US" b="1" dirty="0"/>
              <a:t>7. </a:t>
            </a:r>
            <a:r>
              <a:rPr lang="en-US" b="1" dirty="0" smtClean="0">
                <a:solidFill>
                  <a:srgbClr val="0070C0"/>
                </a:solidFill>
              </a:rPr>
              <a:t>Blue</a:t>
            </a:r>
            <a:r>
              <a:rPr lang="en-US" b="1" dirty="0" smtClean="0"/>
              <a:t> :</a:t>
            </a:r>
            <a:r>
              <a:rPr lang="en-US" dirty="0" smtClean="0"/>
              <a:t> </a:t>
            </a:r>
            <a:r>
              <a:rPr lang="en-US" dirty="0"/>
              <a:t>non-hazardous solid </a:t>
            </a:r>
            <a:r>
              <a:rPr lang="en-US" dirty="0" smtClean="0"/>
              <a:t>waste, Recyclable </a:t>
            </a:r>
            <a:r>
              <a:rPr lang="en-US" dirty="0" err="1" smtClean="0"/>
              <a:t>Waste,regular</a:t>
            </a:r>
            <a:r>
              <a:rPr lang="en-US" dirty="0" smtClean="0"/>
              <a:t> </a:t>
            </a:r>
            <a:r>
              <a:rPr lang="en-US" dirty="0"/>
              <a:t>pills, medication &amp; </a:t>
            </a:r>
            <a:r>
              <a:rPr lang="en-US" dirty="0" smtClean="0"/>
              <a:t>pharmaceuticals.</a:t>
            </a:r>
          </a:p>
          <a:p>
            <a:pPr marL="0" indent="0">
              <a:buNone/>
            </a:pPr>
            <a:r>
              <a:rPr lang="en-US" dirty="0" smtClean="0"/>
              <a:t/>
            </a:r>
            <a:br>
              <a:rPr lang="en-US" dirty="0" smtClean="0"/>
            </a:br>
            <a:endParaRPr lang="en-IN" dirty="0"/>
          </a:p>
        </p:txBody>
      </p:sp>
      <p:sp>
        <p:nvSpPr>
          <p:cNvPr id="4" name="Date Placeholder 3"/>
          <p:cNvSpPr>
            <a:spLocks noGrp="1"/>
          </p:cNvSpPr>
          <p:nvPr>
            <p:ph type="dt" sz="half" idx="10"/>
          </p:nvPr>
        </p:nvSpPr>
        <p:spPr/>
        <p:txBody>
          <a:bodyPr/>
          <a:lstStyle/>
          <a:p>
            <a:fld id="{7DF25F33-0E7F-4834-8175-F981FBC56943}" type="datetime1">
              <a:rPr lang="en-IN" smtClean="0"/>
              <a:t>24-12-2024</a:t>
            </a:fld>
            <a:endParaRPr lang="en-I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91" y="113211"/>
            <a:ext cx="1436915" cy="1306286"/>
          </a:xfrm>
          <a:prstGeom prst="rect">
            <a:avLst/>
          </a:prstGeom>
        </p:spPr>
      </p:pic>
    </p:spTree>
    <p:extLst>
      <p:ext uri="{BB962C8B-B14F-4D97-AF65-F5344CB8AC3E}">
        <p14:creationId xmlns:p14="http://schemas.microsoft.com/office/powerpoint/2010/main" val="1499282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Methods of Waste disposal</a:t>
            </a:r>
            <a:endParaRPr lang="en-IN" dirty="0"/>
          </a:p>
        </p:txBody>
      </p:sp>
      <p:pic>
        <p:nvPicPr>
          <p:cNvPr id="5" name="Content Placeholder 4"/>
          <p:cNvPicPr>
            <a:picLocks noGrp="1" noChangeAspect="1"/>
          </p:cNvPicPr>
          <p:nvPr>
            <p:ph idx="1"/>
          </p:nvPr>
        </p:nvPicPr>
        <p:blipFill>
          <a:blip r:embed="rId2"/>
          <a:stretch>
            <a:fillRect/>
          </a:stretch>
        </p:blipFill>
        <p:spPr>
          <a:xfrm>
            <a:off x="5495108" y="1877876"/>
            <a:ext cx="5925221" cy="4351338"/>
          </a:xfrm>
          <a:prstGeom prst="rect">
            <a:avLst/>
          </a:prstGeom>
        </p:spPr>
      </p:pic>
      <p:sp>
        <p:nvSpPr>
          <p:cNvPr id="3" name="Date Placeholder 2"/>
          <p:cNvSpPr>
            <a:spLocks noGrp="1"/>
          </p:cNvSpPr>
          <p:nvPr>
            <p:ph type="dt" sz="half" idx="10"/>
          </p:nvPr>
        </p:nvSpPr>
        <p:spPr/>
        <p:txBody>
          <a:bodyPr/>
          <a:lstStyle/>
          <a:p>
            <a:fld id="{B48D228A-7D6E-4443-8D8F-91FBB4367BF5}" type="datetime1">
              <a:rPr lang="en-IN" smtClean="0"/>
              <a:t>24-12-2024</a:t>
            </a:fld>
            <a:endParaRPr lang="en-I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91" y="113211"/>
            <a:ext cx="1436915" cy="1306286"/>
          </a:xfrm>
          <a:prstGeom prst="rect">
            <a:avLst/>
          </a:prstGeom>
        </p:spPr>
      </p:pic>
      <p:sp>
        <p:nvSpPr>
          <p:cNvPr id="4" name="TextBox 3"/>
          <p:cNvSpPr txBox="1"/>
          <p:nvPr/>
        </p:nvSpPr>
        <p:spPr>
          <a:xfrm>
            <a:off x="478972" y="2736665"/>
            <a:ext cx="4882234" cy="2862322"/>
          </a:xfrm>
          <a:prstGeom prst="rect">
            <a:avLst/>
          </a:prstGeom>
          <a:noFill/>
        </p:spPr>
        <p:txBody>
          <a:bodyPr wrap="none" rtlCol="0">
            <a:spAutoFit/>
          </a:bodyPr>
          <a:lstStyle/>
          <a:p>
            <a:r>
              <a:rPr lang="en-US" dirty="0"/>
              <a:t>The various methods of solid-wastes disposal are :</a:t>
            </a:r>
          </a:p>
          <a:p>
            <a:r>
              <a:rPr lang="en-US" dirty="0"/>
              <a:t>• Land filling,</a:t>
            </a:r>
          </a:p>
          <a:p>
            <a:r>
              <a:rPr lang="en-US" dirty="0"/>
              <a:t>• Incineration,</a:t>
            </a:r>
          </a:p>
          <a:p>
            <a:r>
              <a:rPr lang="en-US" dirty="0"/>
              <a:t>• Pulverization,</a:t>
            </a:r>
          </a:p>
          <a:p>
            <a:r>
              <a:rPr lang="en-US" dirty="0"/>
              <a:t>• </a:t>
            </a:r>
            <a:r>
              <a:rPr lang="en-US" dirty="0" smtClean="0"/>
              <a:t>Composting,</a:t>
            </a:r>
          </a:p>
          <a:p>
            <a:r>
              <a:rPr lang="en-US" dirty="0" smtClean="0"/>
              <a:t>Biogas Generation,</a:t>
            </a:r>
          </a:p>
          <a:p>
            <a:r>
              <a:rPr lang="en-US" dirty="0" smtClean="0"/>
              <a:t>Vermicomposting,</a:t>
            </a:r>
          </a:p>
          <a:p>
            <a:r>
              <a:rPr lang="en-US" dirty="0" smtClean="0"/>
              <a:t>Waste Compaction</a:t>
            </a:r>
            <a:endParaRPr lang="en-US" dirty="0"/>
          </a:p>
          <a:p>
            <a:r>
              <a:rPr lang="en-US" dirty="0"/>
              <a:t>• Pyrolysis, and</a:t>
            </a:r>
          </a:p>
          <a:p>
            <a:r>
              <a:rPr lang="en-US" dirty="0"/>
              <a:t>• Disposal into sea.</a:t>
            </a:r>
          </a:p>
        </p:txBody>
      </p:sp>
    </p:spTree>
    <p:extLst>
      <p:ext uri="{BB962C8B-B14F-4D97-AF65-F5344CB8AC3E}">
        <p14:creationId xmlns:p14="http://schemas.microsoft.com/office/powerpoint/2010/main" val="1520435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lstStyle/>
          <a:p>
            <a:pPr algn="ctr"/>
            <a:r>
              <a:rPr lang="en-US" smtClean="0"/>
              <a:t>Waste Management</a:t>
            </a:r>
            <a:endParaRPr lang="en-IN" dirty="0"/>
          </a:p>
        </p:txBody>
      </p:sp>
      <p:pic>
        <p:nvPicPr>
          <p:cNvPr id="4" name="Content Placeholder 3"/>
          <p:cNvPicPr>
            <a:picLocks noGrp="1" noChangeAspect="1"/>
          </p:cNvPicPr>
          <p:nvPr>
            <p:ph idx="1"/>
          </p:nvPr>
        </p:nvPicPr>
        <p:blipFill>
          <a:blip r:embed="rId2"/>
          <a:stretch>
            <a:fillRect/>
          </a:stretch>
        </p:blipFill>
        <p:spPr>
          <a:xfrm>
            <a:off x="1349828" y="1541418"/>
            <a:ext cx="8482149" cy="5059680"/>
          </a:xfrm>
          <a:prstGeom prst="rect">
            <a:avLst/>
          </a:prstGeom>
        </p:spPr>
      </p:pic>
      <p:sp>
        <p:nvSpPr>
          <p:cNvPr id="3" name="Date Placeholder 2"/>
          <p:cNvSpPr>
            <a:spLocks noGrp="1"/>
          </p:cNvSpPr>
          <p:nvPr>
            <p:ph type="dt" sz="half" idx="10"/>
          </p:nvPr>
        </p:nvSpPr>
        <p:spPr/>
        <p:txBody>
          <a:bodyPr/>
          <a:lstStyle/>
          <a:p>
            <a:fld id="{D16F2A99-4DB6-4079-9E0F-3171A0E57409}" type="datetime1">
              <a:rPr lang="en-IN" smtClean="0"/>
              <a:t>24-12-2024</a:t>
            </a:fld>
            <a:endParaRPr lang="en-I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91" y="113211"/>
            <a:ext cx="1436915" cy="1306286"/>
          </a:xfrm>
          <a:prstGeom prst="rect">
            <a:avLst/>
          </a:prstGeom>
        </p:spPr>
      </p:pic>
    </p:spTree>
    <p:extLst>
      <p:ext uri="{BB962C8B-B14F-4D97-AF65-F5344CB8AC3E}">
        <p14:creationId xmlns:p14="http://schemas.microsoft.com/office/powerpoint/2010/main" val="814106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 Waste</a:t>
            </a:r>
            <a:endParaRPr lang="en-IN" dirty="0"/>
          </a:p>
        </p:txBody>
      </p:sp>
      <p:sp>
        <p:nvSpPr>
          <p:cNvPr id="3" name="Content Placeholder 2"/>
          <p:cNvSpPr>
            <a:spLocks noGrp="1"/>
          </p:cNvSpPr>
          <p:nvPr>
            <p:ph idx="1"/>
          </p:nvPr>
        </p:nvSpPr>
        <p:spPr/>
        <p:txBody>
          <a:bodyPr>
            <a:normAutofit fontScale="92500" lnSpcReduction="20000"/>
          </a:bodyPr>
          <a:lstStyle/>
          <a:p>
            <a:r>
              <a:rPr lang="en-US" dirty="0"/>
              <a:t>The electronics industry is the world's largest and fastest‐growing industrial </a:t>
            </a:r>
            <a:r>
              <a:rPr lang="en-US" dirty="0" smtClean="0"/>
              <a:t>sector. </a:t>
            </a:r>
            <a:r>
              <a:rPr lang="en-US" dirty="0"/>
              <a:t>Due to the wide- spread of new gadgets there is a huge segment of electrical waste on the planet</a:t>
            </a:r>
            <a:r>
              <a:rPr lang="en-US" dirty="0" smtClean="0"/>
              <a:t>.</a:t>
            </a:r>
          </a:p>
          <a:p>
            <a:pPr marL="0" indent="0">
              <a:buNone/>
            </a:pPr>
            <a:r>
              <a:rPr lang="en-US" dirty="0" smtClean="0">
                <a:solidFill>
                  <a:srgbClr val="FF0000"/>
                </a:solidFill>
              </a:rPr>
              <a:t>Sources of E waste-</a:t>
            </a:r>
          </a:p>
          <a:p>
            <a:pPr algn="just"/>
            <a:r>
              <a:rPr lang="en-US" dirty="0" smtClean="0"/>
              <a:t>Due </a:t>
            </a:r>
            <a:r>
              <a:rPr lang="en-US" dirty="0"/>
              <a:t>to the high demand of electronic waste especially mobile phones, computers, solar cells, electric vehicles and laptops, the </a:t>
            </a:r>
            <a:r>
              <a:rPr lang="en-US" dirty="0" smtClean="0"/>
              <a:t>economic </a:t>
            </a:r>
            <a:r>
              <a:rPr lang="en-US" dirty="0"/>
              <a:t>growth of IT sectors is growing exponentially in high volumes which resulted in a good economic rate of the country. </a:t>
            </a:r>
            <a:endParaRPr lang="en-US" dirty="0" smtClean="0"/>
          </a:p>
          <a:p>
            <a:pPr algn="just"/>
            <a:r>
              <a:rPr lang="en-US" dirty="0"/>
              <a:t>To introduce new technology to the market, the public and private sectors are replacing obsolete electronic products with new ones, </a:t>
            </a:r>
            <a:endParaRPr lang="en-US" dirty="0" smtClean="0"/>
          </a:p>
          <a:p>
            <a:pPr algn="just"/>
            <a:r>
              <a:rPr lang="en-US" dirty="0" smtClean="0"/>
              <a:t>resulting </a:t>
            </a:r>
            <a:r>
              <a:rPr lang="en-US" dirty="0"/>
              <a:t>in an increase in E‐waste garbage. Household appliances, small and big enterprises, PC manufacturers, institutions, and other industries create domestic E‐waste.</a:t>
            </a:r>
            <a:endParaRPr lang="en-IN" dirty="0"/>
          </a:p>
        </p:txBody>
      </p:sp>
      <p:sp>
        <p:nvSpPr>
          <p:cNvPr id="4" name="Date Placeholder 3"/>
          <p:cNvSpPr>
            <a:spLocks noGrp="1"/>
          </p:cNvSpPr>
          <p:nvPr>
            <p:ph type="dt" sz="half" idx="10"/>
          </p:nvPr>
        </p:nvSpPr>
        <p:spPr/>
        <p:txBody>
          <a:bodyPr/>
          <a:lstStyle/>
          <a:p>
            <a:fld id="{580431FD-DB19-4A62-B921-E5443F0B729A}" type="datetime1">
              <a:rPr lang="en-IN" smtClean="0"/>
              <a:t>24-12-2024</a:t>
            </a:fld>
            <a:endParaRPr lang="en-IN"/>
          </a:p>
        </p:txBody>
      </p:sp>
    </p:spTree>
    <p:extLst>
      <p:ext uri="{BB962C8B-B14F-4D97-AF65-F5344CB8AC3E}">
        <p14:creationId xmlns:p14="http://schemas.microsoft.com/office/powerpoint/2010/main" val="2606348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2294</TotalTime>
  <Words>3058</Words>
  <Application>Microsoft Office PowerPoint</Application>
  <PresentationFormat>Widescreen</PresentationFormat>
  <Paragraphs>279</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Nunito</vt:lpstr>
      <vt:lpstr>Times New Roman</vt:lpstr>
      <vt:lpstr>Wingdings</vt:lpstr>
      <vt:lpstr>Office Theme</vt:lpstr>
      <vt:lpstr>Improper Waste Disposal and its impact on Environment and Health. </vt:lpstr>
      <vt:lpstr>Introduction</vt:lpstr>
      <vt:lpstr>Types of Wastes </vt:lpstr>
      <vt:lpstr>Need of Waste Segregation</vt:lpstr>
      <vt:lpstr>Colour Code for Waste Disposal</vt:lpstr>
      <vt:lpstr>Colour Code for Waste Disposal</vt:lpstr>
      <vt:lpstr>Methods of Waste disposal</vt:lpstr>
      <vt:lpstr>Waste Management</vt:lpstr>
      <vt:lpstr>E - Waste</vt:lpstr>
      <vt:lpstr>Sources of E Waste</vt:lpstr>
      <vt:lpstr>E Waste production in India</vt:lpstr>
      <vt:lpstr>Generator and Dumping Countries</vt:lpstr>
      <vt:lpstr> Various recycling methods for electronic waste </vt:lpstr>
      <vt:lpstr>Incineration process</vt:lpstr>
      <vt:lpstr>PowerPoint Presentation</vt:lpstr>
      <vt:lpstr>Acid Bath</vt:lpstr>
      <vt:lpstr>Bioleaching Process</vt:lpstr>
      <vt:lpstr>Impact on human health and environment</vt:lpstr>
      <vt:lpstr>Impact on Soil, Air and land</vt:lpstr>
      <vt:lpstr>Indian scenario of E-waste management </vt:lpstr>
      <vt:lpstr>Conclusion</vt:lpstr>
      <vt:lpstr>Slogans for Waste Disposal</vt:lpstr>
      <vt:lpstr>````````Air Quality in India… Ufff Indias polluted Cities</vt:lpstr>
      <vt:lpstr>Impact of waste disposal on environment/Climate/health</vt:lpstr>
      <vt:lpstr>Case Study: Research Design</vt:lpstr>
      <vt:lpstr>Data analysis</vt:lpstr>
      <vt:lpstr>Data Analysis</vt:lpstr>
      <vt:lpstr>Human health risk of improper waste disposal </vt:lpstr>
      <vt:lpstr>Improperly waste disposed reported by the study respondents applied to a basic framework for categorizing waste.</vt:lpstr>
      <vt:lpstr>The risks of improper waste disposal </vt:lpstr>
      <vt:lpstr>Analysis of Result</vt:lpstr>
      <vt:lpstr>Results and Discussion</vt:lpstr>
      <vt:lpstr>PowerPoint Presentation</vt:lpstr>
      <vt:lpstr>Conclusion:</vt:lpstr>
      <vt:lpstr>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93</cp:revision>
  <dcterms:created xsi:type="dcterms:W3CDTF">2024-11-24T05:14:48Z</dcterms:created>
  <dcterms:modified xsi:type="dcterms:W3CDTF">2024-12-24T17:28:35Z</dcterms:modified>
</cp:coreProperties>
</file>